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4"/>
  </p:sldMasterIdLst>
  <p:notesMasterIdLst>
    <p:notesMasterId r:id="rId29"/>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1pPr>
    <a:lvl2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2A52F7A-BA3A-4EC3-9C02-0B8AF4DD7FF5}" v="6" dt="2022-05-09T18:02:37.804"/>
  </p1510:revLst>
</p1510:revInfo>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DD4EA"/>
          </a:solidFill>
        </a:fill>
      </a:tcStyle>
    </a:wholeTbl>
    <a:band2H>
      <a:tcTxStyle/>
      <a:tcStyle>
        <a:tcBdr/>
        <a:fill>
          <a:solidFill>
            <a:srgbClr val="E8EBF5"/>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DD4EA"/>
          </a:solidFill>
        </a:fill>
      </a:tcStyle>
    </a:wholeTbl>
    <a:band2H>
      <a:tcTxStyle/>
      <a:tcStyle>
        <a:tcBdr/>
        <a:fill>
          <a:solidFill>
            <a:srgbClr val="E8EBF5"/>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0E0E0"/>
          </a:solidFill>
        </a:fill>
      </a:tcStyle>
    </a:wholeTbl>
    <a:band2H>
      <a:tcTxStyle/>
      <a:tcStyle>
        <a:tcBdr/>
        <a:fill>
          <a:solidFill>
            <a:srgbClr val="F0F0F0"/>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4E2CE"/>
          </a:solidFill>
        </a:fill>
      </a:tcStyle>
    </a:wholeTbl>
    <a:band2H>
      <a:tcTxStyle/>
      <a:tcStyle>
        <a:tcBdr/>
        <a:fill>
          <a:solidFill>
            <a:srgbClr val="EBF1E8"/>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33BA23B1-9221-436E-865A-0063620EA4FD}"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63" d="100"/>
          <a:sy n="163" d="100"/>
        </p:scale>
        <p:origin x="174" y="3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microsoft.com/office/2016/11/relationships/changesInfo" Target="changesInfos/changesInfo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presProps" Target="presProps.xml"/><Relationship Id="rId35" Type="http://schemas.microsoft.com/office/2015/10/relationships/revisionInfo" Target="revisionInfo.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amdas, Priya M" userId="S::pramdas2@calstatela.edu::aa9cfcc1-ada1-4bd8-8dc8-e4be6f94f1b5" providerId="AD" clId="Web-{52A52F7A-BA3A-4EC3-9C02-0B8AF4DD7FF5}"/>
    <pc:docChg chg="modSld">
      <pc:chgData name="Ramdas, Priya M" userId="S::pramdas2@calstatela.edu::aa9cfcc1-ada1-4bd8-8dc8-e4be6f94f1b5" providerId="AD" clId="Web-{52A52F7A-BA3A-4EC3-9C02-0B8AF4DD7FF5}" dt="2022-05-09T18:02:37.804" v="5" actId="1076"/>
      <pc:docMkLst>
        <pc:docMk/>
      </pc:docMkLst>
      <pc:sldChg chg="modSp">
        <pc:chgData name="Ramdas, Priya M" userId="S::pramdas2@calstatela.edu::aa9cfcc1-ada1-4bd8-8dc8-e4be6f94f1b5" providerId="AD" clId="Web-{52A52F7A-BA3A-4EC3-9C02-0B8AF4DD7FF5}" dt="2022-05-09T18:02:37.804" v="5" actId="1076"/>
        <pc:sldMkLst>
          <pc:docMk/>
          <pc:sldMk cId="0" sldId="259"/>
        </pc:sldMkLst>
        <pc:spChg chg="mod">
          <ac:chgData name="Ramdas, Priya M" userId="S::pramdas2@calstatela.edu::aa9cfcc1-ada1-4bd8-8dc8-e4be6f94f1b5" providerId="AD" clId="Web-{52A52F7A-BA3A-4EC3-9C02-0B8AF4DD7FF5}" dt="2022-05-09T18:02:28.678" v="3" actId="1076"/>
          <ac:spMkLst>
            <pc:docMk/>
            <pc:sldMk cId="0" sldId="259"/>
            <ac:spMk id="111" creationId="{00000000-0000-0000-0000-000000000000}"/>
          </ac:spMkLst>
        </pc:spChg>
        <pc:spChg chg="mod">
          <ac:chgData name="Ramdas, Priya M" userId="S::pramdas2@calstatela.edu::aa9cfcc1-ada1-4bd8-8dc8-e4be6f94f1b5" providerId="AD" clId="Web-{52A52F7A-BA3A-4EC3-9C02-0B8AF4DD7FF5}" dt="2022-05-09T18:02:30.709" v="4" actId="1076"/>
          <ac:spMkLst>
            <pc:docMk/>
            <pc:sldMk cId="0" sldId="259"/>
            <ac:spMk id="112" creationId="{00000000-0000-0000-0000-000000000000}"/>
          </ac:spMkLst>
        </pc:spChg>
        <pc:spChg chg="mod">
          <ac:chgData name="Ramdas, Priya M" userId="S::pramdas2@calstatela.edu::aa9cfcc1-ada1-4bd8-8dc8-e4be6f94f1b5" providerId="AD" clId="Web-{52A52F7A-BA3A-4EC3-9C02-0B8AF4DD7FF5}" dt="2022-05-09T18:02:37.804" v="5" actId="1076"/>
          <ac:spMkLst>
            <pc:docMk/>
            <pc:sldMk cId="0" sldId="259"/>
            <ac:spMk id="113"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1" name="Shape 91"/>
          <p:cNvSpPr>
            <a:spLocks noGrp="1" noRot="1" noChangeAspect="1"/>
          </p:cNvSpPr>
          <p:nvPr>
            <p:ph type="sldImg"/>
          </p:nvPr>
        </p:nvSpPr>
        <p:spPr>
          <a:xfrm>
            <a:off x="1143000" y="685800"/>
            <a:ext cx="4572000" cy="3429000"/>
          </a:xfrm>
          <a:prstGeom prst="rect">
            <a:avLst/>
          </a:prstGeom>
        </p:spPr>
        <p:txBody>
          <a:bodyPr/>
          <a:lstStyle/>
          <a:p>
            <a:endParaRPr/>
          </a:p>
        </p:txBody>
      </p:sp>
      <p:sp>
        <p:nvSpPr>
          <p:cNvPr id="92" name="Shape 92"/>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defRPr sz="1200">
        <a:latin typeface="+mn-lt"/>
        <a:ea typeface="+mn-ea"/>
        <a:cs typeface="+mn-cs"/>
        <a:sym typeface="Calibri"/>
      </a:defRPr>
    </a:lvl1pPr>
    <a:lvl2pPr indent="228600" latinLnBrk="0">
      <a:defRPr sz="1200">
        <a:latin typeface="+mn-lt"/>
        <a:ea typeface="+mn-ea"/>
        <a:cs typeface="+mn-cs"/>
        <a:sym typeface="Calibri"/>
      </a:defRPr>
    </a:lvl2pPr>
    <a:lvl3pPr indent="457200" latinLnBrk="0">
      <a:defRPr sz="1200">
        <a:latin typeface="+mn-lt"/>
        <a:ea typeface="+mn-ea"/>
        <a:cs typeface="+mn-cs"/>
        <a:sym typeface="Calibri"/>
      </a:defRPr>
    </a:lvl3pPr>
    <a:lvl4pPr indent="685800" latinLnBrk="0">
      <a:defRPr sz="1200">
        <a:latin typeface="+mn-lt"/>
        <a:ea typeface="+mn-ea"/>
        <a:cs typeface="+mn-cs"/>
        <a:sym typeface="Calibri"/>
      </a:defRPr>
    </a:lvl4pPr>
    <a:lvl5pPr indent="914400" latinLnBrk="0">
      <a:defRPr sz="1200">
        <a:latin typeface="+mn-lt"/>
        <a:ea typeface="+mn-ea"/>
        <a:cs typeface="+mn-cs"/>
        <a:sym typeface="Calibri"/>
      </a:defRPr>
    </a:lvl5pPr>
    <a:lvl6pPr indent="1143000" latinLnBrk="0">
      <a:defRPr sz="1200">
        <a:latin typeface="+mn-lt"/>
        <a:ea typeface="+mn-ea"/>
        <a:cs typeface="+mn-cs"/>
        <a:sym typeface="Calibri"/>
      </a:defRPr>
    </a:lvl6pPr>
    <a:lvl7pPr indent="1371600" latinLnBrk="0">
      <a:defRPr sz="1200">
        <a:latin typeface="+mn-lt"/>
        <a:ea typeface="+mn-ea"/>
        <a:cs typeface="+mn-cs"/>
        <a:sym typeface="Calibri"/>
      </a:defRPr>
    </a:lvl7pPr>
    <a:lvl8pPr indent="1600200" latinLnBrk="0">
      <a:defRPr sz="1200">
        <a:latin typeface="+mn-lt"/>
        <a:ea typeface="+mn-ea"/>
        <a:cs typeface="+mn-cs"/>
        <a:sym typeface="Calibri"/>
      </a:defRPr>
    </a:lvl8pPr>
    <a:lvl9pPr indent="1828800" latinLnBrk="0">
      <a:defRPr sz="1200">
        <a:latin typeface="+mn-lt"/>
        <a:ea typeface="+mn-ea"/>
        <a:cs typeface="+mn-cs"/>
        <a:sym typeface="Calibri"/>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11" name="Title Text"/>
          <p:cNvSpPr txBox="1">
            <a:spLocks noGrp="1"/>
          </p:cNvSpPr>
          <p:nvPr>
            <p:ph type="title"/>
          </p:nvPr>
        </p:nvSpPr>
        <p:spPr>
          <a:xfrm>
            <a:off x="1524000" y="1122362"/>
            <a:ext cx="9144000" cy="2387601"/>
          </a:xfrm>
          <a:prstGeom prst="rect">
            <a:avLst/>
          </a:prstGeom>
        </p:spPr>
        <p:txBody>
          <a:bodyPr anchor="b"/>
          <a:lstStyle>
            <a:lvl1pPr algn="ctr">
              <a:defRPr sz="6000"/>
            </a:lvl1pPr>
          </a:lstStyle>
          <a:p>
            <a:r>
              <a:t>Title Text</a:t>
            </a:r>
          </a:p>
        </p:txBody>
      </p:sp>
      <p:sp>
        <p:nvSpPr>
          <p:cNvPr id="12" name="Body Level One…"/>
          <p:cNvSpPr txBox="1">
            <a:spLocks noGrp="1"/>
          </p:cNvSpPr>
          <p:nvPr>
            <p:ph type="body" sz="quarter" idx="1"/>
          </p:nvPr>
        </p:nvSpPr>
        <p:spPr>
          <a:xfrm>
            <a:off x="1524000" y="3602037"/>
            <a:ext cx="9144000" cy="1655765"/>
          </a:xfrm>
          <a:prstGeom prst="rect">
            <a:avLst/>
          </a:prstGeom>
        </p:spPr>
        <p:txBody>
          <a:bodyPr/>
          <a:lstStyle>
            <a:lvl1pPr marL="0" indent="0" algn="ctr">
              <a:buSzTx/>
              <a:buFontTx/>
              <a:buNone/>
              <a:defRPr sz="2400"/>
            </a:lvl1pPr>
            <a:lvl2pPr marL="0" indent="0" algn="ctr">
              <a:buSzTx/>
              <a:buFontTx/>
              <a:buNone/>
              <a:defRPr sz="2400"/>
            </a:lvl2pPr>
            <a:lvl3pPr marL="0" indent="0" algn="ctr">
              <a:buSzTx/>
              <a:buFontTx/>
              <a:buNone/>
              <a:defRPr sz="2400"/>
            </a:lvl3pPr>
            <a:lvl4pPr marL="0" indent="0" algn="ctr">
              <a:buSzTx/>
              <a:buFontTx/>
              <a:buNone/>
              <a:defRPr sz="2400"/>
            </a:lvl4pPr>
            <a:lvl5pPr marL="0" indent="0" algn="ctr">
              <a:buSzTx/>
              <a:buFontTx/>
              <a:buNone/>
              <a:defRPr sz="2400"/>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20" name="Title Text"/>
          <p:cNvSpPr txBox="1">
            <a:spLocks noGrp="1"/>
          </p:cNvSpPr>
          <p:nvPr>
            <p:ph type="title"/>
          </p:nvPr>
        </p:nvSpPr>
        <p:spPr>
          <a:prstGeom prst="rect">
            <a:avLst/>
          </a:prstGeom>
        </p:spPr>
        <p:txBody>
          <a:bodyPr/>
          <a:lstStyle/>
          <a:p>
            <a:r>
              <a:t>Title Text</a:t>
            </a:r>
          </a:p>
        </p:txBody>
      </p:sp>
      <p:sp>
        <p:nvSpPr>
          <p:cNvPr id="21"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Section Header">
    <p:spTree>
      <p:nvGrpSpPr>
        <p:cNvPr id="1" name=""/>
        <p:cNvGrpSpPr/>
        <p:nvPr/>
      </p:nvGrpSpPr>
      <p:grpSpPr>
        <a:xfrm>
          <a:off x="0" y="0"/>
          <a:ext cx="0" cy="0"/>
          <a:chOff x="0" y="0"/>
          <a:chExt cx="0" cy="0"/>
        </a:xfrm>
      </p:grpSpPr>
      <p:sp>
        <p:nvSpPr>
          <p:cNvPr id="29" name="Title Text"/>
          <p:cNvSpPr txBox="1">
            <a:spLocks noGrp="1"/>
          </p:cNvSpPr>
          <p:nvPr>
            <p:ph type="title"/>
          </p:nvPr>
        </p:nvSpPr>
        <p:spPr>
          <a:xfrm>
            <a:off x="831850" y="1709738"/>
            <a:ext cx="10515600" cy="2852737"/>
          </a:xfrm>
          <a:prstGeom prst="rect">
            <a:avLst/>
          </a:prstGeom>
        </p:spPr>
        <p:txBody>
          <a:bodyPr anchor="b"/>
          <a:lstStyle>
            <a:lvl1pPr>
              <a:defRPr sz="6000"/>
            </a:lvl1pPr>
          </a:lstStyle>
          <a:p>
            <a:r>
              <a:t>Title Text</a:t>
            </a:r>
          </a:p>
        </p:txBody>
      </p:sp>
      <p:sp>
        <p:nvSpPr>
          <p:cNvPr id="30" name="Body Level One…"/>
          <p:cNvSpPr txBox="1">
            <a:spLocks noGrp="1"/>
          </p:cNvSpPr>
          <p:nvPr>
            <p:ph type="body" sz="quarter" idx="1"/>
          </p:nvPr>
        </p:nvSpPr>
        <p:spPr>
          <a:xfrm>
            <a:off x="831850" y="4589462"/>
            <a:ext cx="10515600" cy="1500190"/>
          </a:xfrm>
          <a:prstGeom prst="rect">
            <a:avLst/>
          </a:prstGeom>
        </p:spPr>
        <p:txBody>
          <a:bodyPr/>
          <a:lstStyle>
            <a:lvl1pPr marL="0" indent="0">
              <a:buSzTx/>
              <a:buFontTx/>
              <a:buNone/>
              <a:defRPr sz="2400">
                <a:solidFill>
                  <a:srgbClr val="888888"/>
                </a:solidFill>
              </a:defRPr>
            </a:lvl1pPr>
            <a:lvl2pPr marL="0" indent="0">
              <a:buSzTx/>
              <a:buFontTx/>
              <a:buNone/>
              <a:defRPr sz="2400">
                <a:solidFill>
                  <a:srgbClr val="888888"/>
                </a:solidFill>
              </a:defRPr>
            </a:lvl2pPr>
            <a:lvl3pPr marL="0" indent="0">
              <a:buSzTx/>
              <a:buFontTx/>
              <a:buNone/>
              <a:defRPr sz="2400">
                <a:solidFill>
                  <a:srgbClr val="888888"/>
                </a:solidFill>
              </a:defRPr>
            </a:lvl3pPr>
            <a:lvl4pPr marL="0" indent="0">
              <a:buSzTx/>
              <a:buFontTx/>
              <a:buNone/>
              <a:defRPr sz="2400">
                <a:solidFill>
                  <a:srgbClr val="888888"/>
                </a:solidFill>
              </a:defRPr>
            </a:lvl4pPr>
            <a:lvl5pPr marL="0" indent="0">
              <a:buSzTx/>
              <a:buFontTx/>
              <a:buNone/>
              <a:defRPr sz="2400">
                <a:solidFill>
                  <a:srgbClr val="888888"/>
                </a:solidFill>
              </a:defRPr>
            </a:lvl5pPr>
          </a:lstStyle>
          <a:p>
            <a:r>
              <a:t>Body Level One</a:t>
            </a:r>
          </a:p>
          <a:p>
            <a:pPr lvl="1"/>
            <a:r>
              <a:t>Body Level Two</a:t>
            </a:r>
          </a:p>
          <a:p>
            <a:pPr lvl="2"/>
            <a:r>
              <a:t>Body Level Three</a:t>
            </a:r>
          </a:p>
          <a:p>
            <a:pPr lvl="3"/>
            <a:r>
              <a:t>Body Level Four</a:t>
            </a:r>
          </a:p>
          <a:p>
            <a:pPr lvl="4"/>
            <a:r>
              <a:t>Body Level Five</a:t>
            </a:r>
          </a:p>
        </p:txBody>
      </p:sp>
      <p:sp>
        <p:nvSpPr>
          <p:cNvPr id="3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wo Content">
    <p:spTree>
      <p:nvGrpSpPr>
        <p:cNvPr id="1" name=""/>
        <p:cNvGrpSpPr/>
        <p:nvPr/>
      </p:nvGrpSpPr>
      <p:grpSpPr>
        <a:xfrm>
          <a:off x="0" y="0"/>
          <a:ext cx="0" cy="0"/>
          <a:chOff x="0" y="0"/>
          <a:chExt cx="0" cy="0"/>
        </a:xfrm>
      </p:grpSpPr>
      <p:sp>
        <p:nvSpPr>
          <p:cNvPr id="38" name="Title Text"/>
          <p:cNvSpPr txBox="1">
            <a:spLocks noGrp="1"/>
          </p:cNvSpPr>
          <p:nvPr>
            <p:ph type="title"/>
          </p:nvPr>
        </p:nvSpPr>
        <p:spPr>
          <a:prstGeom prst="rect">
            <a:avLst/>
          </a:prstGeom>
        </p:spPr>
        <p:txBody>
          <a:bodyPr/>
          <a:lstStyle/>
          <a:p>
            <a:r>
              <a:t>Title Text</a:t>
            </a:r>
          </a:p>
        </p:txBody>
      </p:sp>
      <p:sp>
        <p:nvSpPr>
          <p:cNvPr id="39" name="Body Level One…"/>
          <p:cNvSpPr txBox="1">
            <a:spLocks noGrp="1"/>
          </p:cNvSpPr>
          <p:nvPr>
            <p:ph type="body" sz="half" idx="1"/>
          </p:nvPr>
        </p:nvSpPr>
        <p:spPr>
          <a:xfrm>
            <a:off x="838200" y="1825625"/>
            <a:ext cx="5181600" cy="4351338"/>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4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Comparison">
    <p:spTree>
      <p:nvGrpSpPr>
        <p:cNvPr id="1" name=""/>
        <p:cNvGrpSpPr/>
        <p:nvPr/>
      </p:nvGrpSpPr>
      <p:grpSpPr>
        <a:xfrm>
          <a:off x="0" y="0"/>
          <a:ext cx="0" cy="0"/>
          <a:chOff x="0" y="0"/>
          <a:chExt cx="0" cy="0"/>
        </a:xfrm>
      </p:grpSpPr>
      <p:sp>
        <p:nvSpPr>
          <p:cNvPr id="47" name="Title Text"/>
          <p:cNvSpPr txBox="1">
            <a:spLocks noGrp="1"/>
          </p:cNvSpPr>
          <p:nvPr>
            <p:ph type="title"/>
          </p:nvPr>
        </p:nvSpPr>
        <p:spPr>
          <a:xfrm>
            <a:off x="839787" y="365125"/>
            <a:ext cx="10515601" cy="1325563"/>
          </a:xfrm>
          <a:prstGeom prst="rect">
            <a:avLst/>
          </a:prstGeom>
        </p:spPr>
        <p:txBody>
          <a:bodyPr/>
          <a:lstStyle/>
          <a:p>
            <a:r>
              <a:t>Title Text</a:t>
            </a:r>
          </a:p>
        </p:txBody>
      </p:sp>
      <p:sp>
        <p:nvSpPr>
          <p:cNvPr id="48" name="Body Level One…"/>
          <p:cNvSpPr txBox="1">
            <a:spLocks noGrp="1"/>
          </p:cNvSpPr>
          <p:nvPr>
            <p:ph type="body" sz="quarter" idx="1"/>
          </p:nvPr>
        </p:nvSpPr>
        <p:spPr>
          <a:xfrm>
            <a:off x="839787" y="1681163"/>
            <a:ext cx="5157790" cy="823915"/>
          </a:xfrm>
          <a:prstGeom prst="rect">
            <a:avLst/>
          </a:prstGeom>
        </p:spPr>
        <p:txBody>
          <a:bodyPr anchor="b"/>
          <a:lstStyle>
            <a:lvl1pPr marL="0" indent="0">
              <a:buSzTx/>
              <a:buFontTx/>
              <a:buNone/>
              <a:defRPr sz="2400" b="1"/>
            </a:lvl1pPr>
            <a:lvl2pPr marL="0" indent="0">
              <a:buSzTx/>
              <a:buFontTx/>
              <a:buNone/>
              <a:defRPr sz="2400" b="1"/>
            </a:lvl2pPr>
            <a:lvl3pPr marL="0" indent="0">
              <a:buSzTx/>
              <a:buFontTx/>
              <a:buNone/>
              <a:defRPr sz="2400" b="1"/>
            </a:lvl3pPr>
            <a:lvl4pPr marL="0" indent="0">
              <a:buSzTx/>
              <a:buFontTx/>
              <a:buNone/>
              <a:defRPr sz="2400" b="1"/>
            </a:lvl4pPr>
            <a:lvl5pPr marL="0" indent="0">
              <a:buSzTx/>
              <a:buFontTx/>
              <a:buNone/>
              <a:defRPr sz="2400" b="1"/>
            </a:lvl5pPr>
          </a:lstStyle>
          <a:p>
            <a:r>
              <a:t>Body Level One</a:t>
            </a:r>
          </a:p>
          <a:p>
            <a:pPr lvl="1"/>
            <a:r>
              <a:t>Body Level Two</a:t>
            </a:r>
          </a:p>
          <a:p>
            <a:pPr lvl="2"/>
            <a:r>
              <a:t>Body Level Three</a:t>
            </a:r>
          </a:p>
          <a:p>
            <a:pPr lvl="3"/>
            <a:r>
              <a:t>Body Level Four</a:t>
            </a:r>
          </a:p>
          <a:p>
            <a:pPr lvl="4"/>
            <a:r>
              <a:t>Body Level Five</a:t>
            </a:r>
          </a:p>
        </p:txBody>
      </p:sp>
      <p:sp>
        <p:nvSpPr>
          <p:cNvPr id="49" name="Text Placeholder 4"/>
          <p:cNvSpPr>
            <a:spLocks noGrp="1"/>
          </p:cNvSpPr>
          <p:nvPr>
            <p:ph type="body" sz="quarter" idx="21"/>
          </p:nvPr>
        </p:nvSpPr>
        <p:spPr>
          <a:xfrm>
            <a:off x="6172200" y="1681163"/>
            <a:ext cx="5183188" cy="823914"/>
          </a:xfrm>
          <a:prstGeom prst="rect">
            <a:avLst/>
          </a:prstGeom>
        </p:spPr>
        <p:txBody>
          <a:bodyPr anchor="b"/>
          <a:lstStyle/>
          <a:p>
            <a:endParaRPr/>
          </a:p>
        </p:txBody>
      </p:sp>
      <p:sp>
        <p:nvSpPr>
          <p:cNvPr id="5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57" name="Title Text"/>
          <p:cNvSpPr txBox="1">
            <a:spLocks noGrp="1"/>
          </p:cNvSpPr>
          <p:nvPr>
            <p:ph type="title"/>
          </p:nvPr>
        </p:nvSpPr>
        <p:spPr>
          <a:prstGeom prst="rect">
            <a:avLst/>
          </a:prstGeom>
        </p:spPr>
        <p:txBody>
          <a:bodyPr/>
          <a:lstStyle/>
          <a:p>
            <a:r>
              <a:t>Title Text</a:t>
            </a:r>
          </a:p>
        </p:txBody>
      </p:sp>
      <p:sp>
        <p:nvSpPr>
          <p:cNvPr id="5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6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Content with Caption">
    <p:spTree>
      <p:nvGrpSpPr>
        <p:cNvPr id="1" name=""/>
        <p:cNvGrpSpPr/>
        <p:nvPr/>
      </p:nvGrpSpPr>
      <p:grpSpPr>
        <a:xfrm>
          <a:off x="0" y="0"/>
          <a:ext cx="0" cy="0"/>
          <a:chOff x="0" y="0"/>
          <a:chExt cx="0" cy="0"/>
        </a:xfrm>
      </p:grpSpPr>
      <p:sp>
        <p:nvSpPr>
          <p:cNvPr id="72" name="Title Text"/>
          <p:cNvSpPr txBox="1">
            <a:spLocks noGrp="1"/>
          </p:cNvSpPr>
          <p:nvPr>
            <p:ph type="title"/>
          </p:nvPr>
        </p:nvSpPr>
        <p:spPr>
          <a:xfrm>
            <a:off x="839787" y="457200"/>
            <a:ext cx="3932240" cy="1600200"/>
          </a:xfrm>
          <a:prstGeom prst="rect">
            <a:avLst/>
          </a:prstGeom>
        </p:spPr>
        <p:txBody>
          <a:bodyPr anchor="b"/>
          <a:lstStyle>
            <a:lvl1pPr>
              <a:defRPr sz="3200"/>
            </a:lvl1pPr>
          </a:lstStyle>
          <a:p>
            <a:r>
              <a:t>Title Text</a:t>
            </a:r>
          </a:p>
        </p:txBody>
      </p:sp>
      <p:sp>
        <p:nvSpPr>
          <p:cNvPr id="73" name="Body Level One…"/>
          <p:cNvSpPr txBox="1">
            <a:spLocks noGrp="1"/>
          </p:cNvSpPr>
          <p:nvPr>
            <p:ph type="body" sz="half" idx="1"/>
          </p:nvPr>
        </p:nvSpPr>
        <p:spPr>
          <a:xfrm>
            <a:off x="5183187" y="987425"/>
            <a:ext cx="6172203" cy="4873625"/>
          </a:xfrm>
          <a:prstGeom prst="rect">
            <a:avLst/>
          </a:prstGeom>
        </p:spPr>
        <p:txBody>
          <a:bodyPr/>
          <a:lstStyle>
            <a:lvl1pPr>
              <a:defRPr sz="3200"/>
            </a:lvl1pPr>
            <a:lvl2pPr marL="718457" indent="-261257">
              <a:defRPr sz="3200"/>
            </a:lvl2pPr>
            <a:lvl3pPr marL="1219200" indent="-304800">
              <a:defRPr sz="3200"/>
            </a:lvl3pPr>
            <a:lvl4pPr marL="1737360" indent="-365760">
              <a:defRPr sz="3200"/>
            </a:lvl4pPr>
            <a:lvl5pPr marL="2194560" indent="-365760">
              <a:defRPr sz="3200"/>
            </a:lvl5pPr>
          </a:lstStyle>
          <a:p>
            <a:r>
              <a:t>Body Level One</a:t>
            </a:r>
          </a:p>
          <a:p>
            <a:pPr lvl="1"/>
            <a:r>
              <a:t>Body Level Two</a:t>
            </a:r>
          </a:p>
          <a:p>
            <a:pPr lvl="2"/>
            <a:r>
              <a:t>Body Level Three</a:t>
            </a:r>
          </a:p>
          <a:p>
            <a:pPr lvl="3"/>
            <a:r>
              <a:t>Body Level Four</a:t>
            </a:r>
          </a:p>
          <a:p>
            <a:pPr lvl="4"/>
            <a:r>
              <a:t>Body Level Five</a:t>
            </a:r>
          </a:p>
        </p:txBody>
      </p:sp>
      <p:sp>
        <p:nvSpPr>
          <p:cNvPr id="74" name="Text Placeholder 3"/>
          <p:cNvSpPr>
            <a:spLocks noGrp="1"/>
          </p:cNvSpPr>
          <p:nvPr>
            <p:ph type="body" sz="quarter" idx="21"/>
          </p:nvPr>
        </p:nvSpPr>
        <p:spPr>
          <a:xfrm>
            <a:off x="839786" y="2057400"/>
            <a:ext cx="3932242" cy="3811588"/>
          </a:xfrm>
          <a:prstGeom prst="rect">
            <a:avLst/>
          </a:prstGeom>
        </p:spPr>
        <p:txBody>
          <a:bodyPr/>
          <a:lstStyle/>
          <a:p>
            <a:endParaRPr/>
          </a:p>
        </p:txBody>
      </p:sp>
      <p:sp>
        <p:nvSpPr>
          <p:cNvPr id="7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Picture with Caption">
    <p:spTree>
      <p:nvGrpSpPr>
        <p:cNvPr id="1" name=""/>
        <p:cNvGrpSpPr/>
        <p:nvPr/>
      </p:nvGrpSpPr>
      <p:grpSpPr>
        <a:xfrm>
          <a:off x="0" y="0"/>
          <a:ext cx="0" cy="0"/>
          <a:chOff x="0" y="0"/>
          <a:chExt cx="0" cy="0"/>
        </a:xfrm>
      </p:grpSpPr>
      <p:sp>
        <p:nvSpPr>
          <p:cNvPr id="82" name="Title Text"/>
          <p:cNvSpPr txBox="1">
            <a:spLocks noGrp="1"/>
          </p:cNvSpPr>
          <p:nvPr>
            <p:ph type="title"/>
          </p:nvPr>
        </p:nvSpPr>
        <p:spPr>
          <a:xfrm>
            <a:off x="839787" y="457200"/>
            <a:ext cx="3932240" cy="1600200"/>
          </a:xfrm>
          <a:prstGeom prst="rect">
            <a:avLst/>
          </a:prstGeom>
        </p:spPr>
        <p:txBody>
          <a:bodyPr anchor="b"/>
          <a:lstStyle>
            <a:lvl1pPr>
              <a:defRPr sz="3200"/>
            </a:lvl1pPr>
          </a:lstStyle>
          <a:p>
            <a:r>
              <a:t>Title Text</a:t>
            </a:r>
          </a:p>
        </p:txBody>
      </p:sp>
      <p:sp>
        <p:nvSpPr>
          <p:cNvPr id="83" name="Picture Placeholder 2"/>
          <p:cNvSpPr>
            <a:spLocks noGrp="1"/>
          </p:cNvSpPr>
          <p:nvPr>
            <p:ph type="pic" sz="half" idx="21"/>
          </p:nvPr>
        </p:nvSpPr>
        <p:spPr>
          <a:xfrm>
            <a:off x="5183187" y="987425"/>
            <a:ext cx="6172203" cy="4873625"/>
          </a:xfrm>
          <a:prstGeom prst="rect">
            <a:avLst/>
          </a:prstGeom>
        </p:spPr>
        <p:txBody>
          <a:bodyPr lIns="91439" tIns="45719" rIns="91439" bIns="45719">
            <a:noAutofit/>
          </a:bodyPr>
          <a:lstStyle/>
          <a:p>
            <a:endParaRPr/>
          </a:p>
        </p:txBody>
      </p:sp>
      <p:sp>
        <p:nvSpPr>
          <p:cNvPr id="84" name="Body Level One…"/>
          <p:cNvSpPr txBox="1">
            <a:spLocks noGrp="1"/>
          </p:cNvSpPr>
          <p:nvPr>
            <p:ph type="body" sz="quarter" idx="1"/>
          </p:nvPr>
        </p:nvSpPr>
        <p:spPr>
          <a:xfrm>
            <a:off x="839787" y="2057400"/>
            <a:ext cx="3932240" cy="3811588"/>
          </a:xfrm>
          <a:prstGeom prst="rect">
            <a:avLst/>
          </a:prstGeom>
        </p:spPr>
        <p:txBody>
          <a:bodyPr/>
          <a:lstStyle>
            <a:lvl1pPr marL="0" indent="0">
              <a:buSzTx/>
              <a:buFontTx/>
              <a:buNone/>
              <a:defRPr sz="1600"/>
            </a:lvl1pPr>
            <a:lvl2pPr marL="0" indent="0">
              <a:buSzTx/>
              <a:buFontTx/>
              <a:buNone/>
              <a:defRPr sz="1600"/>
            </a:lvl2pPr>
            <a:lvl3pPr marL="0" indent="0">
              <a:buSzTx/>
              <a:buFontTx/>
              <a:buNone/>
              <a:defRPr sz="1600"/>
            </a:lvl3pPr>
            <a:lvl4pPr marL="0" indent="0">
              <a:buSzTx/>
              <a:buFontTx/>
              <a:buNone/>
              <a:defRPr sz="1600"/>
            </a:lvl4pPr>
            <a:lvl5pPr marL="0" indent="0">
              <a:buSzTx/>
              <a:buFontTx/>
              <a:buNone/>
              <a:defRPr sz="1600"/>
            </a:lvl5pPr>
          </a:lstStyle>
          <a:p>
            <a:r>
              <a:t>Body Level One</a:t>
            </a:r>
          </a:p>
          <a:p>
            <a:pPr lvl="1"/>
            <a:r>
              <a:t>Body Level Two</a:t>
            </a:r>
          </a:p>
          <a:p>
            <a:pPr lvl="2"/>
            <a:r>
              <a:t>Body Level Three</a:t>
            </a:r>
          </a:p>
          <a:p>
            <a:pPr lvl="3"/>
            <a:r>
              <a:t>Body Level Four</a:t>
            </a:r>
          </a:p>
          <a:p>
            <a:pPr lvl="4"/>
            <a:r>
              <a:t>Body Level Five</a:t>
            </a:r>
          </a:p>
        </p:txBody>
      </p:sp>
      <p:sp>
        <p:nvSpPr>
          <p:cNvPr id="8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838200" y="365125"/>
            <a:ext cx="10515600" cy="13255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nchor="ctr">
            <a:normAutofit/>
          </a:bodyPr>
          <a:lstStyle/>
          <a:p>
            <a:r>
              <a:t>Title Text</a:t>
            </a:r>
          </a:p>
        </p:txBody>
      </p:sp>
      <p:sp>
        <p:nvSpPr>
          <p:cNvPr id="3" name="Body Level One…"/>
          <p:cNvSpPr txBox="1">
            <a:spLocks noGrp="1"/>
          </p:cNvSpPr>
          <p:nvPr>
            <p:ph type="body" idx="1"/>
          </p:nvPr>
        </p:nvSpPr>
        <p:spPr>
          <a:xfrm>
            <a:off x="838200" y="1825625"/>
            <a:ext cx="10515600" cy="435133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normAutofit/>
          </a:bodyP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11095181" y="6414762"/>
            <a:ext cx="258620" cy="248302"/>
          </a:xfrm>
          <a:prstGeom prst="rect">
            <a:avLst/>
          </a:prstGeom>
          <a:ln w="12700">
            <a:miter lim="400000"/>
          </a:ln>
        </p:spPr>
        <p:txBody>
          <a:bodyPr wrap="none" lIns="45718" tIns="45718" rIns="45718" bIns="45718" anchor="ctr">
            <a:spAutoFit/>
          </a:bodyPr>
          <a:lstStyle>
            <a:lvl1pPr algn="r">
              <a:defRPr sz="1200">
                <a:solidFill>
                  <a:srgbClr val="888888"/>
                </a:solidFil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transition spd="med"/>
  <p:txStyles>
    <p:titleStyle>
      <a:lvl1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1pPr>
      <a:lvl2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2pPr>
      <a:lvl3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3pPr>
      <a:lvl4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4pPr>
      <a:lvl5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5pPr>
      <a:lvl6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6pPr>
      <a:lvl7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7pPr>
      <a:lvl8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8pPr>
      <a:lvl9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9pPr>
    </p:titleStyle>
    <p:bodyStyle>
      <a:lvl1pPr marL="228600" marR="0" indent="-228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1pPr>
      <a:lvl2pPr marL="723900" marR="0" indent="-2667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2pPr>
      <a:lvl3pPr marL="1234438" marR="0" indent="-320038"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3pPr>
      <a:lvl4pPr marL="1727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4pPr>
      <a:lvl5pPr marL="21844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9pPr>
    </p:bodyStyle>
    <p:otherStyle>
      <a:lvl1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1pPr>
      <a:lvl2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2pPr>
      <a:lvl3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3pPr>
      <a:lvl4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4pPr>
      <a:lvl5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5pPr>
      <a:lvl6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6pPr>
      <a:lvl7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7pPr>
      <a:lvl8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8pPr>
      <a:lvl9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9.tif"/><Relationship Id="rId2" Type="http://schemas.openxmlformats.org/officeDocument/2006/relationships/image" Target="../media/image28.tif"/><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WWW.KAGGLE.COM/ANANAYMITAL/US-USED-CARS-DATASET" TargetMode="External"/><Relationship Id="rId2" Type="http://schemas.openxmlformats.org/officeDocument/2006/relationships/image" Target="../media/image5.jpeg"/><Relationship Id="rId1" Type="http://schemas.openxmlformats.org/officeDocument/2006/relationships/slideLayout" Target="../slideLayouts/slideLayout2.xml"/><Relationship Id="rId4" Type="http://schemas.openxmlformats.org/officeDocument/2006/relationships/hyperlink" Target="https://github.com/Heta-Parekh/MachineLearningModels" TargetMode="Externa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 name="Picture 5" descr="Picture 5"/>
          <p:cNvPicPr>
            <a:picLocks noChangeAspect="1"/>
          </p:cNvPicPr>
          <p:nvPr/>
        </p:nvPicPr>
        <p:blipFill>
          <a:blip r:embed="rId2"/>
          <a:stretch>
            <a:fillRect/>
          </a:stretch>
        </p:blipFill>
        <p:spPr>
          <a:xfrm>
            <a:off x="6646336" y="1775347"/>
            <a:ext cx="3259667" cy="3906781"/>
          </a:xfrm>
          <a:prstGeom prst="rect">
            <a:avLst/>
          </a:prstGeom>
          <a:ln w="12700">
            <a:miter lim="400000"/>
          </a:ln>
        </p:spPr>
      </p:pic>
      <p:sp>
        <p:nvSpPr>
          <p:cNvPr id="95" name="Title 1"/>
          <p:cNvSpPr txBox="1"/>
          <p:nvPr/>
        </p:nvSpPr>
        <p:spPr>
          <a:xfrm>
            <a:off x="4846318" y="151656"/>
            <a:ext cx="6861814" cy="172476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nchor="ctr">
            <a:normAutofit/>
          </a:bodyPr>
          <a:lstStyle>
            <a:lvl1pPr algn="ctr">
              <a:lnSpc>
                <a:spcPct val="90000"/>
              </a:lnSpc>
              <a:defRPr sz="2700" b="1">
                <a:solidFill>
                  <a:srgbClr val="0070C0"/>
                </a:solidFill>
                <a:latin typeface="Times New Roman"/>
                <a:ea typeface="Times New Roman"/>
                <a:cs typeface="Times New Roman"/>
                <a:sym typeface="Times New Roman"/>
              </a:defRPr>
            </a:lvl1pPr>
          </a:lstStyle>
          <a:p>
            <a:r>
              <a:t>U.S. Used Car Analysis with Machine Learning Methods</a:t>
            </a:r>
          </a:p>
        </p:txBody>
      </p:sp>
      <p:sp>
        <p:nvSpPr>
          <p:cNvPr id="96" name="Rectangle 3"/>
          <p:cNvSpPr/>
          <p:nvPr/>
        </p:nvSpPr>
        <p:spPr>
          <a:xfrm>
            <a:off x="-2" y="0"/>
            <a:ext cx="5007094" cy="6858000"/>
          </a:xfrm>
          <a:prstGeom prst="rect">
            <a:avLst/>
          </a:prstGeom>
          <a:gradFill>
            <a:gsLst>
              <a:gs pos="0">
                <a:srgbClr val="AFABAB"/>
              </a:gs>
              <a:gs pos="39000">
                <a:srgbClr val="D9D9D9"/>
              </a:gs>
              <a:gs pos="63000">
                <a:srgbClr val="FFFFFF"/>
              </a:gs>
            </a:gsLst>
            <a:lin ang="16200000"/>
          </a:gradFill>
          <a:ln w="12700">
            <a:miter lim="400000"/>
          </a:ln>
        </p:spPr>
        <p:txBody>
          <a:bodyPr lIns="45718" tIns="45718" rIns="45718" bIns="45718" anchor="ctr"/>
          <a:lstStyle/>
          <a:p>
            <a:pPr algn="ctr">
              <a:defRPr>
                <a:solidFill>
                  <a:srgbClr val="FFFFFF"/>
                </a:solidFill>
              </a:defRPr>
            </a:pPr>
            <a:endParaRPr/>
          </a:p>
        </p:txBody>
      </p:sp>
      <p:sp>
        <p:nvSpPr>
          <p:cNvPr id="97" name="TextBox 6"/>
          <p:cNvSpPr txBox="1"/>
          <p:nvPr/>
        </p:nvSpPr>
        <p:spPr>
          <a:xfrm>
            <a:off x="6325222" y="5556980"/>
            <a:ext cx="4166428" cy="80263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spAutoFit/>
          </a:bodyPr>
          <a:lstStyle/>
          <a:p>
            <a:pPr algn="ctr">
              <a:defRPr sz="2400">
                <a:solidFill>
                  <a:srgbClr val="808080"/>
                </a:solidFill>
                <a:latin typeface="Arial Rounded MT Bold"/>
                <a:ea typeface="Arial Rounded MT Bold"/>
                <a:cs typeface="Arial Rounded MT Bold"/>
                <a:sym typeface="Arial Rounded MT Bold"/>
              </a:defRPr>
            </a:pPr>
            <a:r>
              <a:t>  -- Under the guidance of  </a:t>
            </a:r>
          </a:p>
          <a:p>
            <a:pPr algn="ctr">
              <a:defRPr sz="2400">
                <a:solidFill>
                  <a:srgbClr val="808080"/>
                </a:solidFill>
                <a:latin typeface="Arial Rounded MT Bold"/>
                <a:ea typeface="Arial Rounded MT Bold"/>
                <a:cs typeface="Arial Rounded MT Bold"/>
                <a:sym typeface="Arial Rounded MT Bold"/>
              </a:defRPr>
            </a:pPr>
            <a:r>
              <a:t> Dr. Jongwook Woo</a:t>
            </a:r>
          </a:p>
        </p:txBody>
      </p:sp>
      <p:pic>
        <p:nvPicPr>
          <p:cNvPr id="98" name="Picture 8" descr="Picture 8"/>
          <p:cNvPicPr>
            <a:picLocks noChangeAspect="1"/>
          </p:cNvPicPr>
          <p:nvPr/>
        </p:nvPicPr>
        <p:blipFill>
          <a:blip r:embed="rId3"/>
          <a:stretch>
            <a:fillRect/>
          </a:stretch>
        </p:blipFill>
        <p:spPr>
          <a:xfrm>
            <a:off x="0" y="203907"/>
            <a:ext cx="5007091" cy="2689358"/>
          </a:xfrm>
          <a:prstGeom prst="rect">
            <a:avLst/>
          </a:prstGeom>
          <a:ln w="12700">
            <a:miter lim="400000"/>
          </a:ln>
        </p:spPr>
      </p:pic>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 name="Down Arrow 7"/>
          <p:cNvSpPr/>
          <p:nvPr/>
        </p:nvSpPr>
        <p:spPr>
          <a:xfrm rot="16200000">
            <a:off x="800099" y="1491342"/>
            <a:ext cx="3333750" cy="3499106"/>
          </a:xfrm>
          <a:custGeom>
            <a:avLst/>
            <a:gdLst/>
            <a:ahLst/>
            <a:cxnLst>
              <a:cxn ang="0">
                <a:pos x="wd2" y="hd2"/>
              </a:cxn>
              <a:cxn ang="5400000">
                <a:pos x="wd2" y="hd2"/>
              </a:cxn>
              <a:cxn ang="10800000">
                <a:pos x="wd2" y="hd2"/>
              </a:cxn>
              <a:cxn ang="16200000">
                <a:pos x="wd2" y="hd2"/>
              </a:cxn>
            </a:cxnLst>
            <a:rect l="0" t="0" r="r" b="b"/>
            <a:pathLst>
              <a:path w="21600" h="21600" extrusionOk="0">
                <a:moveTo>
                  <a:pt x="0" y="18351"/>
                </a:moveTo>
                <a:lnTo>
                  <a:pt x="0" y="0"/>
                </a:lnTo>
                <a:lnTo>
                  <a:pt x="21600" y="0"/>
                </a:lnTo>
                <a:lnTo>
                  <a:pt x="21600" y="18351"/>
                </a:lnTo>
                <a:lnTo>
                  <a:pt x="10800" y="21600"/>
                </a:lnTo>
                <a:close/>
              </a:path>
            </a:pathLst>
          </a:custGeom>
          <a:solidFill>
            <a:srgbClr val="404040"/>
          </a:solidFill>
          <a:ln w="12700">
            <a:miter lim="400000"/>
          </a:ln>
        </p:spPr>
        <p:txBody>
          <a:bodyPr lIns="45718" tIns="45718" rIns="45718" bIns="45718" anchor="ctr"/>
          <a:lstStyle/>
          <a:p>
            <a:pPr algn="ctr">
              <a:defRPr>
                <a:solidFill>
                  <a:srgbClr val="FFFFFF"/>
                </a:solidFill>
              </a:defRPr>
            </a:pPr>
            <a:endParaRPr/>
          </a:p>
        </p:txBody>
      </p:sp>
      <p:sp>
        <p:nvSpPr>
          <p:cNvPr id="143" name="Title 1"/>
          <p:cNvSpPr txBox="1">
            <a:spLocks noGrp="1"/>
          </p:cNvSpPr>
          <p:nvPr>
            <p:ph type="title"/>
          </p:nvPr>
        </p:nvSpPr>
        <p:spPr>
          <a:xfrm>
            <a:off x="1028700" y="1967264"/>
            <a:ext cx="2628900" cy="2547262"/>
          </a:xfrm>
          <a:prstGeom prst="rect">
            <a:avLst/>
          </a:prstGeom>
        </p:spPr>
        <p:txBody>
          <a:bodyPr/>
          <a:lstStyle>
            <a:lvl1pPr algn="ctr">
              <a:defRPr b="1">
                <a:solidFill>
                  <a:srgbClr val="FFFFFF"/>
                </a:solidFill>
                <a:latin typeface="Times New Roman"/>
                <a:ea typeface="Times New Roman"/>
                <a:cs typeface="Times New Roman"/>
                <a:sym typeface="Times New Roman"/>
              </a:defRPr>
            </a:lvl1pPr>
          </a:lstStyle>
          <a:p>
            <a:r>
              <a:t>Random Forest </a:t>
            </a:r>
          </a:p>
        </p:txBody>
      </p:sp>
      <p:pic>
        <p:nvPicPr>
          <p:cNvPr id="144" name="Picture 7" descr="Picture 7"/>
          <p:cNvPicPr>
            <a:picLocks noChangeAspect="1"/>
          </p:cNvPicPr>
          <p:nvPr/>
        </p:nvPicPr>
        <p:blipFill>
          <a:blip r:embed="rId2"/>
          <a:stretch>
            <a:fillRect/>
          </a:stretch>
        </p:blipFill>
        <p:spPr>
          <a:xfrm>
            <a:off x="4260377" y="1597046"/>
            <a:ext cx="7297640" cy="3940727"/>
          </a:xfrm>
          <a:prstGeom prst="rect">
            <a:avLst/>
          </a:prstGeom>
          <a:ln w="12700">
            <a:miter lim="400000"/>
          </a:ln>
        </p:spPr>
      </p:pic>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Rectangle 13"/>
          <p:cNvSpPr/>
          <p:nvPr/>
        </p:nvSpPr>
        <p:spPr>
          <a:xfrm>
            <a:off x="396881" y="280373"/>
            <a:ext cx="11438795" cy="1844258"/>
          </a:xfrm>
          <a:prstGeom prst="rect">
            <a:avLst/>
          </a:prstGeom>
          <a:solidFill>
            <a:srgbClr val="404040"/>
          </a:solidFill>
          <a:ln w="127000" cap="sq">
            <a:solidFill>
              <a:srgbClr val="404040"/>
            </a:solidFill>
            <a:miter/>
          </a:ln>
        </p:spPr>
        <p:txBody>
          <a:bodyPr lIns="45718" tIns="45718" rIns="45718" bIns="45718" anchor="ctr"/>
          <a:lstStyle/>
          <a:p>
            <a:pPr algn="ctr">
              <a:defRPr>
                <a:solidFill>
                  <a:srgbClr val="FFFFFF"/>
                </a:solidFill>
              </a:defRPr>
            </a:pPr>
            <a:endParaRPr/>
          </a:p>
        </p:txBody>
      </p:sp>
      <p:sp>
        <p:nvSpPr>
          <p:cNvPr id="147" name="Title 1"/>
          <p:cNvSpPr txBox="1">
            <a:spLocks noGrp="1"/>
          </p:cNvSpPr>
          <p:nvPr>
            <p:ph type="title"/>
          </p:nvPr>
        </p:nvSpPr>
        <p:spPr>
          <a:xfrm>
            <a:off x="546349" y="433545"/>
            <a:ext cx="11139859" cy="930447"/>
          </a:xfrm>
          <a:prstGeom prst="rect">
            <a:avLst/>
          </a:prstGeom>
        </p:spPr>
        <p:txBody>
          <a:bodyPr anchor="b"/>
          <a:lstStyle>
            <a:lvl1pPr algn="ctr">
              <a:defRPr b="1">
                <a:solidFill>
                  <a:srgbClr val="FFFFFF"/>
                </a:solidFill>
                <a:latin typeface="Times New Roman"/>
                <a:ea typeface="Times New Roman"/>
                <a:cs typeface="Times New Roman"/>
                <a:sym typeface="Times New Roman"/>
              </a:defRPr>
            </a:lvl1pPr>
          </a:lstStyle>
          <a:p>
            <a:r>
              <a:t>Random Forest Cont..</a:t>
            </a:r>
          </a:p>
        </p:txBody>
      </p:sp>
      <p:sp>
        <p:nvSpPr>
          <p:cNvPr id="148" name="Straight Connector 15"/>
          <p:cNvSpPr/>
          <p:nvPr/>
        </p:nvSpPr>
        <p:spPr>
          <a:xfrm>
            <a:off x="2230077" y="1522290"/>
            <a:ext cx="7772403" cy="3"/>
          </a:xfrm>
          <a:prstGeom prst="line">
            <a:avLst/>
          </a:prstGeom>
          <a:ln w="22225">
            <a:solidFill>
              <a:srgbClr val="D9D9D9"/>
            </a:solidFill>
            <a:miter/>
          </a:ln>
        </p:spPr>
        <p:txBody>
          <a:bodyPr lIns="45718" tIns="45718" rIns="45718" bIns="45718"/>
          <a:lstStyle/>
          <a:p>
            <a:endParaRPr/>
          </a:p>
        </p:txBody>
      </p:sp>
      <p:pic>
        <p:nvPicPr>
          <p:cNvPr id="149" name="Picture 4" descr="Picture 4"/>
          <p:cNvPicPr>
            <a:picLocks noChangeAspect="1"/>
          </p:cNvPicPr>
          <p:nvPr/>
        </p:nvPicPr>
        <p:blipFill>
          <a:blip r:embed="rId2"/>
          <a:stretch>
            <a:fillRect/>
          </a:stretch>
        </p:blipFill>
        <p:spPr>
          <a:xfrm>
            <a:off x="1040517" y="2426816"/>
            <a:ext cx="4038018" cy="3997641"/>
          </a:xfrm>
          <a:prstGeom prst="rect">
            <a:avLst/>
          </a:prstGeom>
          <a:ln w="12700">
            <a:miter lim="400000"/>
          </a:ln>
        </p:spPr>
      </p:pic>
      <p:sp>
        <p:nvSpPr>
          <p:cNvPr id="150" name="Straight Connector 17"/>
          <p:cNvSpPr/>
          <p:nvPr/>
        </p:nvSpPr>
        <p:spPr>
          <a:xfrm flipH="1">
            <a:off x="6116277" y="2596835"/>
            <a:ext cx="3" cy="3657604"/>
          </a:xfrm>
          <a:prstGeom prst="line">
            <a:avLst/>
          </a:prstGeom>
          <a:ln w="101600">
            <a:solidFill>
              <a:srgbClr val="595959"/>
            </a:solidFill>
            <a:miter/>
          </a:ln>
        </p:spPr>
        <p:txBody>
          <a:bodyPr lIns="45718" tIns="45718" rIns="45718" bIns="45718"/>
          <a:lstStyle/>
          <a:p>
            <a:endParaRPr/>
          </a:p>
        </p:txBody>
      </p:sp>
      <p:pic>
        <p:nvPicPr>
          <p:cNvPr id="151" name="Picture 5" descr="Picture 5"/>
          <p:cNvPicPr>
            <a:picLocks noChangeAspect="1"/>
          </p:cNvPicPr>
          <p:nvPr/>
        </p:nvPicPr>
        <p:blipFill>
          <a:blip r:embed="rId3"/>
          <a:stretch>
            <a:fillRect/>
          </a:stretch>
        </p:blipFill>
        <p:spPr>
          <a:xfrm>
            <a:off x="6472718" y="3945275"/>
            <a:ext cx="5428274" cy="981846"/>
          </a:xfrm>
          <a:prstGeom prst="rect">
            <a:avLst/>
          </a:prstGeom>
          <a:ln w="12700">
            <a:miter lim="400000"/>
          </a:ln>
        </p:spPr>
      </p:pic>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 name="Down Arrow 7"/>
          <p:cNvSpPr/>
          <p:nvPr/>
        </p:nvSpPr>
        <p:spPr>
          <a:xfrm rot="16200000">
            <a:off x="800099" y="1491342"/>
            <a:ext cx="3333750" cy="3499106"/>
          </a:xfrm>
          <a:custGeom>
            <a:avLst/>
            <a:gdLst/>
            <a:ahLst/>
            <a:cxnLst>
              <a:cxn ang="0">
                <a:pos x="wd2" y="hd2"/>
              </a:cxn>
              <a:cxn ang="5400000">
                <a:pos x="wd2" y="hd2"/>
              </a:cxn>
              <a:cxn ang="10800000">
                <a:pos x="wd2" y="hd2"/>
              </a:cxn>
              <a:cxn ang="16200000">
                <a:pos x="wd2" y="hd2"/>
              </a:cxn>
            </a:cxnLst>
            <a:rect l="0" t="0" r="r" b="b"/>
            <a:pathLst>
              <a:path w="21600" h="21600" extrusionOk="0">
                <a:moveTo>
                  <a:pt x="0" y="18351"/>
                </a:moveTo>
                <a:lnTo>
                  <a:pt x="0" y="0"/>
                </a:lnTo>
                <a:lnTo>
                  <a:pt x="21600" y="0"/>
                </a:lnTo>
                <a:lnTo>
                  <a:pt x="21600" y="18351"/>
                </a:lnTo>
                <a:lnTo>
                  <a:pt x="10800" y="21600"/>
                </a:lnTo>
                <a:close/>
              </a:path>
            </a:pathLst>
          </a:custGeom>
          <a:solidFill>
            <a:srgbClr val="404040"/>
          </a:solidFill>
          <a:ln w="12700">
            <a:miter lim="400000"/>
          </a:ln>
        </p:spPr>
        <p:txBody>
          <a:bodyPr lIns="45718" tIns="45718" rIns="45718" bIns="45718" anchor="ctr"/>
          <a:lstStyle/>
          <a:p>
            <a:pPr algn="ctr">
              <a:defRPr>
                <a:solidFill>
                  <a:srgbClr val="FFFFFF"/>
                </a:solidFill>
              </a:defRPr>
            </a:pPr>
            <a:endParaRPr/>
          </a:p>
        </p:txBody>
      </p:sp>
      <p:sp>
        <p:nvSpPr>
          <p:cNvPr id="154" name="Title 1"/>
          <p:cNvSpPr txBox="1">
            <a:spLocks noGrp="1"/>
          </p:cNvSpPr>
          <p:nvPr>
            <p:ph type="title"/>
          </p:nvPr>
        </p:nvSpPr>
        <p:spPr>
          <a:xfrm>
            <a:off x="1028700" y="1967264"/>
            <a:ext cx="2628900" cy="2547262"/>
          </a:xfrm>
          <a:prstGeom prst="rect">
            <a:avLst/>
          </a:prstGeom>
        </p:spPr>
        <p:txBody>
          <a:bodyPr/>
          <a:lstStyle>
            <a:lvl1pPr algn="ctr">
              <a:defRPr sz="3600" b="1">
                <a:solidFill>
                  <a:srgbClr val="FFFFFF"/>
                </a:solidFill>
                <a:latin typeface="Times New Roman"/>
                <a:ea typeface="Times New Roman"/>
                <a:cs typeface="Times New Roman"/>
                <a:sym typeface="Times New Roman"/>
              </a:defRPr>
            </a:lvl1pPr>
          </a:lstStyle>
          <a:p>
            <a:r>
              <a:t>Feature Importance</a:t>
            </a:r>
          </a:p>
        </p:txBody>
      </p:sp>
      <p:pic>
        <p:nvPicPr>
          <p:cNvPr id="155" name="Picture 5" descr="Picture 5"/>
          <p:cNvPicPr>
            <a:picLocks noChangeAspect="1"/>
          </p:cNvPicPr>
          <p:nvPr/>
        </p:nvPicPr>
        <p:blipFill>
          <a:blip r:embed="rId2"/>
          <a:stretch>
            <a:fillRect/>
          </a:stretch>
        </p:blipFill>
        <p:spPr>
          <a:xfrm>
            <a:off x="4527803" y="1027242"/>
            <a:ext cx="7322471" cy="5044786"/>
          </a:xfrm>
          <a:prstGeom prst="rect">
            <a:avLst/>
          </a:prstGeom>
          <a:ln w="12700">
            <a:miter lim="400000"/>
          </a:ln>
        </p:spPr>
      </p:pic>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Rectangle 12"/>
          <p:cNvSpPr/>
          <p:nvPr/>
        </p:nvSpPr>
        <p:spPr>
          <a:xfrm>
            <a:off x="396881" y="280373"/>
            <a:ext cx="11438795" cy="1844258"/>
          </a:xfrm>
          <a:prstGeom prst="rect">
            <a:avLst/>
          </a:prstGeom>
          <a:solidFill>
            <a:srgbClr val="404040"/>
          </a:solidFill>
          <a:ln w="127000" cap="sq">
            <a:solidFill>
              <a:srgbClr val="404040"/>
            </a:solidFill>
            <a:miter/>
          </a:ln>
        </p:spPr>
        <p:txBody>
          <a:bodyPr lIns="45718" tIns="45718" rIns="45718" bIns="45718" anchor="ctr"/>
          <a:lstStyle/>
          <a:p>
            <a:pPr algn="ctr">
              <a:defRPr>
                <a:solidFill>
                  <a:srgbClr val="FFFFFF"/>
                </a:solidFill>
              </a:defRPr>
            </a:pPr>
            <a:endParaRPr/>
          </a:p>
        </p:txBody>
      </p:sp>
      <p:sp>
        <p:nvSpPr>
          <p:cNvPr id="158" name="Title 1"/>
          <p:cNvSpPr txBox="1">
            <a:spLocks noGrp="1"/>
          </p:cNvSpPr>
          <p:nvPr>
            <p:ph type="title"/>
          </p:nvPr>
        </p:nvSpPr>
        <p:spPr>
          <a:xfrm>
            <a:off x="546349" y="330802"/>
            <a:ext cx="11139859" cy="930447"/>
          </a:xfrm>
          <a:prstGeom prst="rect">
            <a:avLst/>
          </a:prstGeom>
        </p:spPr>
        <p:txBody>
          <a:bodyPr anchor="b"/>
          <a:lstStyle>
            <a:lvl1pPr algn="ctr">
              <a:defRPr sz="4800" b="1">
                <a:solidFill>
                  <a:srgbClr val="FFFFFF"/>
                </a:solidFill>
                <a:latin typeface="Times New Roman"/>
                <a:ea typeface="Times New Roman"/>
                <a:cs typeface="Times New Roman"/>
                <a:sym typeface="Times New Roman"/>
              </a:defRPr>
            </a:lvl1pPr>
          </a:lstStyle>
          <a:p>
            <a:r>
              <a:t>Gradient Boost Tree (GBT)</a:t>
            </a:r>
          </a:p>
        </p:txBody>
      </p:sp>
      <p:sp>
        <p:nvSpPr>
          <p:cNvPr id="159" name="Content Placeholder 9"/>
          <p:cNvSpPr txBox="1">
            <a:spLocks noGrp="1"/>
          </p:cNvSpPr>
          <p:nvPr>
            <p:ph type="body" sz="quarter" idx="1"/>
          </p:nvPr>
        </p:nvSpPr>
        <p:spPr>
          <a:xfrm>
            <a:off x="6643557" y="4282966"/>
            <a:ext cx="4444413" cy="586749"/>
          </a:xfrm>
          <a:prstGeom prst="rect">
            <a:avLst/>
          </a:prstGeom>
        </p:spPr>
        <p:txBody>
          <a:bodyPr/>
          <a:lstStyle/>
          <a:p>
            <a:pPr marL="0" indent="0" algn="ctr">
              <a:buSzTx/>
              <a:buNone/>
              <a:defRPr sz="2000">
                <a:solidFill>
                  <a:srgbClr val="C21AA7"/>
                </a:solidFill>
              </a:defRPr>
            </a:pPr>
            <a:r>
              <a:t>&lt;Training/Testing at the </a:t>
            </a:r>
            <a:r>
              <a:rPr sz="2400"/>
              <a:t>Zeppelin</a:t>
            </a:r>
            <a:r>
              <a:t>&gt;</a:t>
            </a:r>
          </a:p>
        </p:txBody>
      </p:sp>
      <p:sp>
        <p:nvSpPr>
          <p:cNvPr id="160" name="Straight Connector 14"/>
          <p:cNvSpPr/>
          <p:nvPr/>
        </p:nvSpPr>
        <p:spPr>
          <a:xfrm>
            <a:off x="2230077" y="1522290"/>
            <a:ext cx="7772403" cy="3"/>
          </a:xfrm>
          <a:prstGeom prst="line">
            <a:avLst/>
          </a:prstGeom>
          <a:ln w="22225">
            <a:solidFill>
              <a:srgbClr val="D9D9D9"/>
            </a:solidFill>
            <a:miter/>
          </a:ln>
        </p:spPr>
        <p:txBody>
          <a:bodyPr lIns="45718" tIns="45718" rIns="45718" bIns="45718"/>
          <a:lstStyle/>
          <a:p>
            <a:endParaRPr/>
          </a:p>
        </p:txBody>
      </p:sp>
      <p:pic>
        <p:nvPicPr>
          <p:cNvPr id="161" name="Content Placeholder 3" descr="Content Placeholder 3"/>
          <p:cNvPicPr>
            <a:picLocks noChangeAspect="1"/>
          </p:cNvPicPr>
          <p:nvPr/>
        </p:nvPicPr>
        <p:blipFill>
          <a:blip r:embed="rId2"/>
          <a:stretch>
            <a:fillRect/>
          </a:stretch>
        </p:blipFill>
        <p:spPr>
          <a:xfrm>
            <a:off x="331566" y="2509246"/>
            <a:ext cx="5455919" cy="3832784"/>
          </a:xfrm>
          <a:prstGeom prst="rect">
            <a:avLst/>
          </a:prstGeom>
          <a:ln w="12700">
            <a:miter lim="400000"/>
          </a:ln>
        </p:spPr>
      </p:pic>
      <p:sp>
        <p:nvSpPr>
          <p:cNvPr id="162" name="Straight Connector 16"/>
          <p:cNvSpPr/>
          <p:nvPr/>
        </p:nvSpPr>
        <p:spPr>
          <a:xfrm flipH="1">
            <a:off x="6116277" y="2596835"/>
            <a:ext cx="3" cy="3657604"/>
          </a:xfrm>
          <a:prstGeom prst="line">
            <a:avLst/>
          </a:prstGeom>
          <a:ln w="101600">
            <a:solidFill>
              <a:srgbClr val="595959"/>
            </a:solidFill>
            <a:miter/>
          </a:ln>
        </p:spPr>
        <p:txBody>
          <a:bodyPr lIns="45718" tIns="45718" rIns="45718" bIns="45718"/>
          <a:lstStyle/>
          <a:p>
            <a:endParaRPr/>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 name="Straight Connector 23"/>
          <p:cNvSpPr/>
          <p:nvPr/>
        </p:nvSpPr>
        <p:spPr>
          <a:xfrm>
            <a:off x="-3" y="272356"/>
            <a:ext cx="12188829" cy="3"/>
          </a:xfrm>
          <a:prstGeom prst="line">
            <a:avLst/>
          </a:prstGeom>
          <a:ln w="50800">
            <a:solidFill>
              <a:srgbClr val="404040"/>
            </a:solidFill>
            <a:miter/>
          </a:ln>
        </p:spPr>
        <p:txBody>
          <a:bodyPr lIns="45718" tIns="45718" rIns="45718" bIns="45718"/>
          <a:lstStyle/>
          <a:p>
            <a:endParaRPr/>
          </a:p>
        </p:txBody>
      </p:sp>
      <p:sp>
        <p:nvSpPr>
          <p:cNvPr id="165" name="Rectangle 25"/>
          <p:cNvSpPr/>
          <p:nvPr/>
        </p:nvSpPr>
        <p:spPr>
          <a:xfrm>
            <a:off x="0" y="368596"/>
            <a:ext cx="12192000" cy="1735554"/>
          </a:xfrm>
          <a:prstGeom prst="rect">
            <a:avLst/>
          </a:prstGeom>
          <a:solidFill>
            <a:srgbClr val="404040"/>
          </a:solidFill>
          <a:ln w="12700">
            <a:miter lim="400000"/>
          </a:ln>
        </p:spPr>
        <p:txBody>
          <a:bodyPr lIns="45718" tIns="45718" rIns="45718" bIns="45718" anchor="ctr"/>
          <a:lstStyle/>
          <a:p>
            <a:pPr algn="ctr">
              <a:defRPr>
                <a:solidFill>
                  <a:srgbClr val="FFFFFF"/>
                </a:solidFill>
              </a:defRPr>
            </a:pPr>
            <a:endParaRPr/>
          </a:p>
        </p:txBody>
      </p:sp>
      <p:sp>
        <p:nvSpPr>
          <p:cNvPr id="166" name="Title 1"/>
          <p:cNvSpPr txBox="1">
            <a:spLocks noGrp="1"/>
          </p:cNvSpPr>
          <p:nvPr>
            <p:ph type="title"/>
          </p:nvPr>
        </p:nvSpPr>
        <p:spPr>
          <a:xfrm>
            <a:off x="565076" y="924080"/>
            <a:ext cx="11100853" cy="420002"/>
          </a:xfrm>
          <a:prstGeom prst="rect">
            <a:avLst/>
          </a:prstGeom>
        </p:spPr>
        <p:txBody>
          <a:bodyPr anchor="b"/>
          <a:lstStyle>
            <a:lvl1pPr algn="ctr" defTabSz="493776">
              <a:defRPr sz="2300" b="1">
                <a:solidFill>
                  <a:srgbClr val="FFFFFF"/>
                </a:solidFill>
                <a:latin typeface="Times New Roman"/>
                <a:ea typeface="Times New Roman"/>
                <a:cs typeface="Times New Roman"/>
                <a:sym typeface="Times New Roman"/>
              </a:defRPr>
            </a:lvl1pPr>
          </a:lstStyle>
          <a:p>
            <a:r>
              <a:t>GBT R2/RMSE</a:t>
            </a:r>
          </a:p>
        </p:txBody>
      </p:sp>
      <p:sp>
        <p:nvSpPr>
          <p:cNvPr id="167" name="Content Placeholder 8"/>
          <p:cNvSpPr txBox="1">
            <a:spLocks noGrp="1"/>
          </p:cNvSpPr>
          <p:nvPr>
            <p:ph type="body" sz="quarter" idx="1"/>
          </p:nvPr>
        </p:nvSpPr>
        <p:spPr>
          <a:xfrm>
            <a:off x="1524000" y="1548498"/>
            <a:ext cx="9144000" cy="420002"/>
          </a:xfrm>
          <a:prstGeom prst="rect">
            <a:avLst/>
          </a:prstGeom>
        </p:spPr>
        <p:txBody>
          <a:bodyPr>
            <a:normAutofit lnSpcReduction="10000"/>
          </a:bodyPr>
          <a:lstStyle>
            <a:lvl1pPr marL="0" indent="0" algn="ctr">
              <a:buSzTx/>
              <a:buNone/>
              <a:defRPr sz="2400">
                <a:solidFill>
                  <a:srgbClr val="C542AF"/>
                </a:solidFill>
                <a:latin typeface="Times New Roman"/>
                <a:ea typeface="Times New Roman"/>
                <a:cs typeface="Times New Roman"/>
                <a:sym typeface="Times New Roman"/>
              </a:defRPr>
            </a:lvl1pPr>
          </a:lstStyle>
          <a:p>
            <a:r>
              <a:t>&lt;R2/RMSE at the Zeppelin and Pyspark&gt;</a:t>
            </a:r>
          </a:p>
        </p:txBody>
      </p:sp>
      <p:sp>
        <p:nvSpPr>
          <p:cNvPr id="168" name="Straight Connector 27"/>
          <p:cNvSpPr/>
          <p:nvPr/>
        </p:nvSpPr>
        <p:spPr>
          <a:xfrm>
            <a:off x="4724399" y="1479733"/>
            <a:ext cx="2743203" cy="3"/>
          </a:xfrm>
          <a:prstGeom prst="line">
            <a:avLst/>
          </a:prstGeom>
          <a:ln w="19050">
            <a:solidFill>
              <a:srgbClr val="FFFFFF">
                <a:alpha val="75000"/>
              </a:srgbClr>
            </a:solidFill>
            <a:miter/>
          </a:ln>
        </p:spPr>
        <p:txBody>
          <a:bodyPr lIns="45718" tIns="45718" rIns="45718" bIns="45718"/>
          <a:lstStyle/>
          <a:p>
            <a:endParaRPr/>
          </a:p>
        </p:txBody>
      </p:sp>
      <p:sp>
        <p:nvSpPr>
          <p:cNvPr id="169" name="Straight Connector 29"/>
          <p:cNvSpPr/>
          <p:nvPr/>
        </p:nvSpPr>
        <p:spPr>
          <a:xfrm>
            <a:off x="-3" y="2201402"/>
            <a:ext cx="12188829" cy="3"/>
          </a:xfrm>
          <a:prstGeom prst="line">
            <a:avLst/>
          </a:prstGeom>
          <a:ln w="50800">
            <a:solidFill>
              <a:srgbClr val="404040"/>
            </a:solidFill>
            <a:miter/>
          </a:ln>
        </p:spPr>
        <p:txBody>
          <a:bodyPr lIns="45718" tIns="45718" rIns="45718" bIns="45718"/>
          <a:lstStyle/>
          <a:p>
            <a:endParaRPr/>
          </a:p>
        </p:txBody>
      </p:sp>
      <p:pic>
        <p:nvPicPr>
          <p:cNvPr id="170" name="그림 17" descr="그림 17"/>
          <p:cNvPicPr>
            <a:picLocks noChangeAspect="1"/>
          </p:cNvPicPr>
          <p:nvPr/>
        </p:nvPicPr>
        <p:blipFill>
          <a:blip r:embed="rId2"/>
          <a:stretch>
            <a:fillRect/>
          </a:stretch>
        </p:blipFill>
        <p:spPr>
          <a:xfrm>
            <a:off x="302456" y="2596851"/>
            <a:ext cx="11496821" cy="3276595"/>
          </a:xfrm>
          <a:prstGeom prst="rect">
            <a:avLst/>
          </a:prstGeom>
          <a:ln w="12700">
            <a:miter lim="400000"/>
          </a:ln>
        </p:spPr>
      </p:pic>
      <p:sp>
        <p:nvSpPr>
          <p:cNvPr id="9" name="직사각형 20">
            <a:extLst>
              <a:ext uri="{FF2B5EF4-FFF2-40B4-BE49-F238E27FC236}">
                <a16:creationId xmlns:a16="http://schemas.microsoft.com/office/drawing/2014/main" id="{66EF728F-074E-4ABE-9543-03BCAADE2A01}"/>
              </a:ext>
            </a:extLst>
          </p:cNvPr>
          <p:cNvSpPr/>
          <p:nvPr/>
        </p:nvSpPr>
        <p:spPr>
          <a:xfrm>
            <a:off x="565075" y="5102656"/>
            <a:ext cx="4159323" cy="770789"/>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pic>
        <p:nvPicPr>
          <p:cNvPr id="10" name="그림 21">
            <a:extLst>
              <a:ext uri="{FF2B5EF4-FFF2-40B4-BE49-F238E27FC236}">
                <a16:creationId xmlns:a16="http://schemas.microsoft.com/office/drawing/2014/main" id="{26E56B17-8338-407E-AE54-323A287FBDB6}"/>
              </a:ext>
            </a:extLst>
          </p:cNvPr>
          <p:cNvPicPr>
            <a:picLocks noChangeAspect="1"/>
          </p:cNvPicPr>
          <p:nvPr/>
        </p:nvPicPr>
        <p:blipFill>
          <a:blip r:embed="rId3"/>
          <a:stretch>
            <a:fillRect/>
          </a:stretch>
        </p:blipFill>
        <p:spPr>
          <a:xfrm>
            <a:off x="7315014" y="5102656"/>
            <a:ext cx="4311911" cy="688594"/>
          </a:xfrm>
          <a:prstGeom prst="rect">
            <a:avLst/>
          </a:prstGeom>
        </p:spPr>
      </p:pic>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 name="Rectangle 22"/>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73" name="Rectangle 24"/>
          <p:cNvSpPr/>
          <p:nvPr/>
        </p:nvSpPr>
        <p:spPr>
          <a:xfrm>
            <a:off x="548636" y="347471"/>
            <a:ext cx="11100822" cy="1801368"/>
          </a:xfrm>
          <a:prstGeom prst="rect">
            <a:avLst/>
          </a:prstGeom>
          <a:solidFill>
            <a:srgbClr val="404040"/>
          </a:solidFill>
          <a:ln w="12700">
            <a:miter lim="400000"/>
          </a:ln>
        </p:spPr>
        <p:txBody>
          <a:bodyPr lIns="45718" tIns="45718" rIns="45718" bIns="45718" anchor="ctr"/>
          <a:lstStyle/>
          <a:p>
            <a:pPr algn="ctr">
              <a:defRPr>
                <a:solidFill>
                  <a:srgbClr val="FFFFFF"/>
                </a:solidFill>
              </a:defRPr>
            </a:pPr>
            <a:endParaRPr/>
          </a:p>
        </p:txBody>
      </p:sp>
      <p:sp>
        <p:nvSpPr>
          <p:cNvPr id="174" name="Title 2"/>
          <p:cNvSpPr txBox="1">
            <a:spLocks noGrp="1"/>
          </p:cNvSpPr>
          <p:nvPr>
            <p:ph type="title"/>
          </p:nvPr>
        </p:nvSpPr>
        <p:spPr>
          <a:xfrm>
            <a:off x="838200" y="821931"/>
            <a:ext cx="10515600" cy="1088850"/>
          </a:xfrm>
          <a:prstGeom prst="rect">
            <a:avLst/>
          </a:prstGeom>
        </p:spPr>
        <p:txBody>
          <a:bodyPr/>
          <a:lstStyle/>
          <a:p>
            <a:pPr defTabSz="749808">
              <a:defRPr sz="3600" b="1">
                <a:solidFill>
                  <a:srgbClr val="FFFFFF"/>
                </a:solidFill>
                <a:latin typeface="Times New Roman"/>
                <a:ea typeface="Times New Roman"/>
                <a:cs typeface="Times New Roman"/>
                <a:sym typeface="Times New Roman"/>
              </a:defRPr>
            </a:pPr>
            <a:r>
              <a:t>Graph of the GBT model</a:t>
            </a:r>
            <a:br/>
            <a:endParaRPr/>
          </a:p>
        </p:txBody>
      </p:sp>
      <p:sp>
        <p:nvSpPr>
          <p:cNvPr id="175" name="TextBox 5"/>
          <p:cNvSpPr txBox="1"/>
          <p:nvPr/>
        </p:nvSpPr>
        <p:spPr>
          <a:xfrm>
            <a:off x="2196442" y="6110818"/>
            <a:ext cx="7799115" cy="76248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nchor="ctr">
            <a:normAutofit/>
          </a:bodyPr>
          <a:lstStyle>
            <a:lvl1pPr>
              <a:lnSpc>
                <a:spcPct val="90000"/>
              </a:lnSpc>
              <a:spcBef>
                <a:spcPts val="600"/>
              </a:spcBef>
              <a:defRPr sz="2400">
                <a:latin typeface="Times New Roman"/>
                <a:ea typeface="Times New Roman"/>
                <a:cs typeface="Times New Roman"/>
                <a:sym typeface="Times New Roman"/>
              </a:defRPr>
            </a:lvl1pPr>
          </a:lstStyle>
          <a:p>
            <a:r>
              <a:t>&lt;Prediction Graph at the Zeppelin (prediction, price) &lt; 40000&gt;</a:t>
            </a:r>
          </a:p>
        </p:txBody>
      </p:sp>
      <p:sp>
        <p:nvSpPr>
          <p:cNvPr id="176" name="Content Placeholder 7"/>
          <p:cNvSpPr txBox="1">
            <a:spLocks noGrp="1"/>
          </p:cNvSpPr>
          <p:nvPr>
            <p:ph type="body" idx="1"/>
          </p:nvPr>
        </p:nvSpPr>
        <p:spPr>
          <a:xfrm>
            <a:off x="838200" y="1825625"/>
            <a:ext cx="10515600" cy="4351338"/>
          </a:xfrm>
          <a:prstGeom prst="rect">
            <a:avLst/>
          </a:prstGeom>
        </p:spPr>
        <p:txBody>
          <a:bodyPr/>
          <a:lstStyle/>
          <a:p>
            <a:endParaRPr/>
          </a:p>
        </p:txBody>
      </p:sp>
      <p:pic>
        <p:nvPicPr>
          <p:cNvPr id="177" name="그림 6" descr="그림 6"/>
          <p:cNvPicPr>
            <a:picLocks noChangeAspect="1"/>
          </p:cNvPicPr>
          <p:nvPr/>
        </p:nvPicPr>
        <p:blipFill>
          <a:blip r:embed="rId2"/>
          <a:stretch>
            <a:fillRect/>
          </a:stretch>
        </p:blipFill>
        <p:spPr>
          <a:xfrm>
            <a:off x="786982" y="2246228"/>
            <a:ext cx="10618035" cy="4054858"/>
          </a:xfrm>
          <a:prstGeom prst="rect">
            <a:avLst/>
          </a:prstGeom>
          <a:ln>
            <a:solidFill>
              <a:srgbClr val="000000"/>
            </a:solidFill>
          </a:ln>
        </p:spPr>
      </p:pic>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 name="Rectangle 8"/>
          <p:cNvSpPr/>
          <p:nvPr/>
        </p:nvSpPr>
        <p:spPr>
          <a:xfrm>
            <a:off x="0" y="-5861"/>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80" name="Rectangle 10"/>
          <p:cNvSpPr/>
          <p:nvPr/>
        </p:nvSpPr>
        <p:spPr>
          <a:xfrm>
            <a:off x="548636" y="347471"/>
            <a:ext cx="11100822" cy="1801368"/>
          </a:xfrm>
          <a:prstGeom prst="rect">
            <a:avLst/>
          </a:prstGeom>
          <a:solidFill>
            <a:srgbClr val="404040"/>
          </a:solidFill>
          <a:ln w="12700">
            <a:miter lim="400000"/>
          </a:ln>
        </p:spPr>
        <p:txBody>
          <a:bodyPr lIns="45718" tIns="45718" rIns="45718" bIns="45718" anchor="ctr"/>
          <a:lstStyle/>
          <a:p>
            <a:pPr algn="ctr">
              <a:defRPr>
                <a:solidFill>
                  <a:srgbClr val="FFFFFF"/>
                </a:solidFill>
              </a:defRPr>
            </a:pPr>
            <a:endParaRPr/>
          </a:p>
        </p:txBody>
      </p:sp>
      <p:sp>
        <p:nvSpPr>
          <p:cNvPr id="181" name="Title 1"/>
          <p:cNvSpPr txBox="1">
            <a:spLocks noGrp="1"/>
          </p:cNvSpPr>
          <p:nvPr>
            <p:ph type="title"/>
          </p:nvPr>
        </p:nvSpPr>
        <p:spPr>
          <a:xfrm>
            <a:off x="842480" y="789165"/>
            <a:ext cx="10511319" cy="1070244"/>
          </a:xfrm>
          <a:prstGeom prst="rect">
            <a:avLst/>
          </a:prstGeom>
        </p:spPr>
        <p:txBody>
          <a:bodyPr/>
          <a:lstStyle/>
          <a:p>
            <a:pPr defTabSz="731519">
              <a:defRPr sz="3500" b="1">
                <a:solidFill>
                  <a:srgbClr val="FFFFFF"/>
                </a:solidFill>
                <a:latin typeface="Times New Roman"/>
                <a:ea typeface="Times New Roman"/>
                <a:cs typeface="Times New Roman"/>
                <a:sym typeface="Times New Roman"/>
              </a:defRPr>
            </a:pPr>
            <a:r>
              <a:t>GBT with Cross Validation</a:t>
            </a:r>
            <a:br/>
            <a:endParaRPr/>
          </a:p>
        </p:txBody>
      </p:sp>
      <p:sp>
        <p:nvSpPr>
          <p:cNvPr id="183" name="TextBox 7"/>
          <p:cNvSpPr txBox="1"/>
          <p:nvPr/>
        </p:nvSpPr>
        <p:spPr>
          <a:xfrm>
            <a:off x="3687495" y="6141196"/>
            <a:ext cx="6006275" cy="42138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spAutoFit/>
          </a:bodyPr>
          <a:lstStyle>
            <a:lvl1pPr>
              <a:defRPr sz="2400">
                <a:latin typeface="Times New Roman"/>
                <a:ea typeface="Times New Roman"/>
                <a:cs typeface="Times New Roman"/>
                <a:sym typeface="Times New Roman"/>
              </a:defRPr>
            </a:lvl1pPr>
          </a:lstStyle>
          <a:p>
            <a:r>
              <a:t>&lt;Training/Testing at the Zeppelin&gt;</a:t>
            </a:r>
          </a:p>
        </p:txBody>
      </p:sp>
      <p:pic>
        <p:nvPicPr>
          <p:cNvPr id="7" name="그림 1">
            <a:extLst>
              <a:ext uri="{FF2B5EF4-FFF2-40B4-BE49-F238E27FC236}">
                <a16:creationId xmlns:a16="http://schemas.microsoft.com/office/drawing/2014/main" id="{F1B470C4-ADE6-448E-B694-4F4A939C6999}"/>
              </a:ext>
            </a:extLst>
          </p:cNvPr>
          <p:cNvPicPr>
            <a:picLocks noChangeAspect="1"/>
          </p:cNvPicPr>
          <p:nvPr/>
        </p:nvPicPr>
        <p:blipFill rotWithShape="1">
          <a:blip r:embed="rId2"/>
          <a:srcRect l="1330"/>
          <a:stretch/>
        </p:blipFill>
        <p:spPr>
          <a:xfrm>
            <a:off x="1447801" y="2200253"/>
            <a:ext cx="8750127" cy="3995394"/>
          </a:xfrm>
          <a:prstGeom prst="rect">
            <a:avLst/>
          </a:prstGeom>
          <a:ln>
            <a:solidFill>
              <a:schemeClr val="tx1"/>
            </a:solidFill>
          </a:ln>
        </p:spPr>
      </p:pic>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 name="Rectangle 12"/>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86" name="Rectangle 14"/>
          <p:cNvSpPr/>
          <p:nvPr/>
        </p:nvSpPr>
        <p:spPr>
          <a:xfrm>
            <a:off x="548636" y="347471"/>
            <a:ext cx="11100822" cy="1801368"/>
          </a:xfrm>
          <a:prstGeom prst="rect">
            <a:avLst/>
          </a:prstGeom>
          <a:solidFill>
            <a:srgbClr val="404040"/>
          </a:solidFill>
          <a:ln w="12700">
            <a:miter lim="400000"/>
          </a:ln>
        </p:spPr>
        <p:txBody>
          <a:bodyPr lIns="45718" tIns="45718" rIns="45718" bIns="45718" anchor="ctr"/>
          <a:lstStyle/>
          <a:p>
            <a:pPr algn="ctr">
              <a:defRPr>
                <a:solidFill>
                  <a:srgbClr val="FFFFFF"/>
                </a:solidFill>
              </a:defRPr>
            </a:pPr>
            <a:endParaRPr/>
          </a:p>
        </p:txBody>
      </p:sp>
      <p:sp>
        <p:nvSpPr>
          <p:cNvPr id="187" name="Title 3"/>
          <p:cNvSpPr txBox="1">
            <a:spLocks noGrp="1"/>
          </p:cNvSpPr>
          <p:nvPr>
            <p:ph type="title"/>
          </p:nvPr>
        </p:nvSpPr>
        <p:spPr>
          <a:xfrm>
            <a:off x="838200" y="823276"/>
            <a:ext cx="10515600" cy="1325564"/>
          </a:xfrm>
          <a:prstGeom prst="rect">
            <a:avLst/>
          </a:prstGeom>
        </p:spPr>
        <p:txBody>
          <a:bodyPr/>
          <a:lstStyle/>
          <a:p>
            <a:pPr>
              <a:defRPr b="1">
                <a:solidFill>
                  <a:srgbClr val="FFFFFF"/>
                </a:solidFill>
                <a:latin typeface="Times New Roman"/>
                <a:ea typeface="Times New Roman"/>
                <a:cs typeface="Times New Roman"/>
                <a:sym typeface="Times New Roman"/>
              </a:defRPr>
            </a:pPr>
            <a:r>
              <a:t>Graph of the GBT with Cross Validation</a:t>
            </a:r>
            <a:br/>
            <a:endParaRPr/>
          </a:p>
        </p:txBody>
      </p:sp>
      <p:sp>
        <p:nvSpPr>
          <p:cNvPr id="188" name="TextBox 7"/>
          <p:cNvSpPr txBox="1"/>
          <p:nvPr/>
        </p:nvSpPr>
        <p:spPr>
          <a:xfrm>
            <a:off x="2141648" y="4366517"/>
            <a:ext cx="7799114" cy="400283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nchor="ctr">
            <a:normAutofit/>
          </a:bodyPr>
          <a:lstStyle>
            <a:lvl1pPr>
              <a:lnSpc>
                <a:spcPct val="90000"/>
              </a:lnSpc>
              <a:spcBef>
                <a:spcPts val="600"/>
              </a:spcBef>
              <a:defRPr sz="2400"/>
            </a:lvl1pPr>
          </a:lstStyle>
          <a:p>
            <a:r>
              <a:t>&lt;Prediction Graph at the Zeppelin (prediction, price) &lt; 40000&gt;</a:t>
            </a:r>
          </a:p>
        </p:txBody>
      </p:sp>
      <p:sp>
        <p:nvSpPr>
          <p:cNvPr id="189" name="Content Placeholder 13"/>
          <p:cNvSpPr txBox="1">
            <a:spLocks noGrp="1"/>
          </p:cNvSpPr>
          <p:nvPr>
            <p:ph type="body" idx="1"/>
          </p:nvPr>
        </p:nvSpPr>
        <p:spPr>
          <a:xfrm>
            <a:off x="838200" y="1825625"/>
            <a:ext cx="10515600" cy="4351338"/>
          </a:xfrm>
          <a:prstGeom prst="rect">
            <a:avLst/>
          </a:prstGeom>
        </p:spPr>
        <p:txBody>
          <a:bodyPr/>
          <a:lstStyle/>
          <a:p>
            <a:endParaRPr/>
          </a:p>
        </p:txBody>
      </p:sp>
      <p:pic>
        <p:nvPicPr>
          <p:cNvPr id="190" name="그림 16" descr="그림 16"/>
          <p:cNvPicPr>
            <a:picLocks noChangeAspect="1"/>
          </p:cNvPicPr>
          <p:nvPr/>
        </p:nvPicPr>
        <p:blipFill>
          <a:blip r:embed="rId2"/>
          <a:stretch>
            <a:fillRect/>
          </a:stretch>
        </p:blipFill>
        <p:spPr>
          <a:xfrm>
            <a:off x="635505" y="2202052"/>
            <a:ext cx="11013951" cy="3921698"/>
          </a:xfrm>
          <a:prstGeom prst="rect">
            <a:avLst/>
          </a:prstGeom>
          <a:ln>
            <a:solidFill>
              <a:srgbClr val="000000"/>
            </a:solidFill>
          </a:ln>
        </p:spPr>
      </p:pic>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2" name="그림 13" descr="그림 13"/>
          <p:cNvPicPr>
            <a:picLocks noChangeAspect="1"/>
          </p:cNvPicPr>
          <p:nvPr/>
        </p:nvPicPr>
        <p:blipFill>
          <a:blip r:embed="rId2"/>
          <a:stretch>
            <a:fillRect/>
          </a:stretch>
        </p:blipFill>
        <p:spPr>
          <a:xfrm>
            <a:off x="749923" y="3053836"/>
            <a:ext cx="10033001" cy="2794003"/>
          </a:xfrm>
          <a:prstGeom prst="rect">
            <a:avLst/>
          </a:prstGeom>
          <a:ln>
            <a:solidFill>
              <a:srgbClr val="000000"/>
            </a:solidFill>
          </a:ln>
        </p:spPr>
      </p:pic>
      <p:sp>
        <p:nvSpPr>
          <p:cNvPr id="193" name="직사각형 3"/>
          <p:cNvSpPr txBox="1"/>
          <p:nvPr/>
        </p:nvSpPr>
        <p:spPr>
          <a:xfrm>
            <a:off x="634744" y="1360425"/>
            <a:ext cx="10922511" cy="145008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spAutoFit/>
          </a:bodyPr>
          <a:lstStyle/>
          <a:p>
            <a:pPr marL="342900" indent="-342900" algn="just">
              <a:buSzPct val="100000"/>
              <a:buFont typeface="Times New Roman"/>
              <a:buChar char="➢"/>
              <a:defRPr sz="2400">
                <a:latin typeface="Times New Roman"/>
                <a:ea typeface="Times New Roman"/>
                <a:cs typeface="Times New Roman"/>
                <a:sym typeface="Times New Roman"/>
              </a:defRPr>
            </a:pPr>
            <a:r>
              <a:t>paramGrid = ParamGridBuilder().addGrid(gbt.maxDepth, [2, 5]).addGrid(gbt.maxIter, [10, 20]).build()</a:t>
            </a:r>
          </a:p>
          <a:p>
            <a:pPr marL="342900" indent="-342900" algn="just">
              <a:buSzPct val="100000"/>
              <a:buFont typeface="Times New Roman"/>
              <a:buChar char="➢"/>
              <a:defRPr sz="2400">
                <a:latin typeface="Times New Roman"/>
                <a:ea typeface="Times New Roman"/>
                <a:cs typeface="Times New Roman"/>
                <a:sym typeface="Times New Roman"/>
              </a:defRPr>
            </a:pPr>
            <a:r>
              <a:t>cv = CrossValidator(estimator=pipeline, evaluator=gbt_evaluator,estimatorParamMaps=paramGrid)</a:t>
            </a:r>
          </a:p>
        </p:txBody>
      </p:sp>
      <p:sp>
        <p:nvSpPr>
          <p:cNvPr id="194" name="TextBox 5"/>
          <p:cNvSpPr txBox="1"/>
          <p:nvPr/>
        </p:nvSpPr>
        <p:spPr>
          <a:xfrm>
            <a:off x="3570921" y="5944922"/>
            <a:ext cx="5078271" cy="43165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8" tIns="45718" rIns="45718" bIns="45718">
            <a:spAutoFit/>
          </a:bodyPr>
          <a:lstStyle/>
          <a:p>
            <a:pPr>
              <a:defRPr sz="2400"/>
            </a:pPr>
            <a:r>
              <a:t>&lt;R2/RMSE at the </a:t>
            </a:r>
            <a:r>
              <a:rPr>
                <a:latin typeface="Times New Roman"/>
                <a:ea typeface="Times New Roman"/>
                <a:cs typeface="Times New Roman"/>
                <a:sym typeface="Times New Roman"/>
              </a:rPr>
              <a:t>Zeppelin</a:t>
            </a:r>
            <a:r>
              <a:t> and Pyspark&gt;</a:t>
            </a:r>
          </a:p>
        </p:txBody>
      </p:sp>
      <p:sp>
        <p:nvSpPr>
          <p:cNvPr id="195" name="직사각형 8"/>
          <p:cNvSpPr txBox="1"/>
          <p:nvPr/>
        </p:nvSpPr>
        <p:spPr>
          <a:xfrm>
            <a:off x="649030" y="332004"/>
            <a:ext cx="10247229" cy="7153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spAutoFit/>
          </a:bodyPr>
          <a:lstStyle>
            <a:lvl1pPr>
              <a:defRPr sz="4400" b="1">
                <a:latin typeface="Times New Roman"/>
                <a:ea typeface="Times New Roman"/>
                <a:cs typeface="Times New Roman"/>
                <a:sym typeface="Times New Roman"/>
              </a:defRPr>
            </a:lvl1pPr>
          </a:lstStyle>
          <a:p>
            <a:r>
              <a:t>GBT with Cross Validation R2/RMSE</a:t>
            </a:r>
          </a:p>
        </p:txBody>
      </p:sp>
      <p:sp>
        <p:nvSpPr>
          <p:cNvPr id="196" name="직선 연결선[R] 9"/>
          <p:cNvSpPr/>
          <p:nvPr/>
        </p:nvSpPr>
        <p:spPr>
          <a:xfrm>
            <a:off x="589026" y="1101444"/>
            <a:ext cx="11013949" cy="3"/>
          </a:xfrm>
          <a:prstGeom prst="line">
            <a:avLst/>
          </a:prstGeom>
          <a:ln w="60325">
            <a:solidFill>
              <a:srgbClr val="404040"/>
            </a:solidFill>
            <a:miter/>
          </a:ln>
        </p:spPr>
        <p:txBody>
          <a:bodyPr lIns="45718" tIns="45718" rIns="45718" bIns="45718"/>
          <a:lstStyle/>
          <a:p>
            <a:endParaRPr/>
          </a:p>
        </p:txBody>
      </p:sp>
      <p:sp>
        <p:nvSpPr>
          <p:cNvPr id="197" name="직선 연결선[R] 10"/>
          <p:cNvSpPr/>
          <p:nvPr/>
        </p:nvSpPr>
        <p:spPr>
          <a:xfrm>
            <a:off x="589026" y="6468783"/>
            <a:ext cx="11013949" cy="3"/>
          </a:xfrm>
          <a:prstGeom prst="line">
            <a:avLst/>
          </a:prstGeom>
          <a:ln w="60325">
            <a:solidFill>
              <a:srgbClr val="404040"/>
            </a:solidFill>
            <a:miter/>
          </a:ln>
        </p:spPr>
        <p:txBody>
          <a:bodyPr lIns="45718" tIns="45718" rIns="45718" bIns="45718"/>
          <a:lstStyle/>
          <a:p>
            <a:endParaRPr/>
          </a:p>
        </p:txBody>
      </p:sp>
      <p:sp>
        <p:nvSpPr>
          <p:cNvPr id="198" name="직사각형 11"/>
          <p:cNvSpPr/>
          <p:nvPr/>
        </p:nvSpPr>
        <p:spPr>
          <a:xfrm>
            <a:off x="959368" y="5263260"/>
            <a:ext cx="3669781" cy="508595"/>
          </a:xfrm>
          <a:prstGeom prst="rect">
            <a:avLst/>
          </a:prstGeom>
          <a:ln w="41275">
            <a:solidFill>
              <a:srgbClr val="FF0000"/>
            </a:solidFill>
            <a:miter/>
          </a:ln>
        </p:spPr>
        <p:txBody>
          <a:bodyPr lIns="45718" tIns="45718" rIns="45718" bIns="45718" anchor="ctr"/>
          <a:lstStyle/>
          <a:p>
            <a:pPr algn="ctr">
              <a:defRPr>
                <a:solidFill>
                  <a:srgbClr val="FFFFFF"/>
                </a:solidFill>
              </a:defRPr>
            </a:pPr>
            <a:endParaRPr/>
          </a:p>
        </p:txBody>
      </p:sp>
      <p:pic>
        <p:nvPicPr>
          <p:cNvPr id="199" name="그림 18" descr="그림 18"/>
          <p:cNvPicPr>
            <a:picLocks noChangeAspect="1"/>
          </p:cNvPicPr>
          <p:nvPr/>
        </p:nvPicPr>
        <p:blipFill>
          <a:blip r:embed="rId3"/>
          <a:stretch>
            <a:fillRect/>
          </a:stretch>
        </p:blipFill>
        <p:spPr>
          <a:xfrm>
            <a:off x="6253507" y="5263260"/>
            <a:ext cx="4037913" cy="508595"/>
          </a:xfrm>
          <a:prstGeom prst="rect">
            <a:avLst/>
          </a:prstGeom>
          <a:ln w="12700">
            <a:miter lim="400000"/>
          </a:ln>
        </p:spPr>
      </p:pic>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 name="TextBox 5"/>
          <p:cNvSpPr txBox="1"/>
          <p:nvPr/>
        </p:nvSpPr>
        <p:spPr>
          <a:xfrm>
            <a:off x="3924167" y="5771853"/>
            <a:ext cx="5197184" cy="42138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8" tIns="45718" rIns="45718" bIns="45718">
            <a:spAutoFit/>
          </a:bodyPr>
          <a:lstStyle>
            <a:lvl1pPr>
              <a:defRPr sz="2400">
                <a:latin typeface="Times New Roman"/>
                <a:ea typeface="Times New Roman"/>
                <a:cs typeface="Times New Roman"/>
                <a:sym typeface="Times New Roman"/>
              </a:defRPr>
            </a:lvl1pPr>
          </a:lstStyle>
          <a:p>
            <a:r>
              <a:t>&lt;R2/RMSE at the Zeppelin and Pyspark&gt;</a:t>
            </a:r>
          </a:p>
        </p:txBody>
      </p:sp>
      <p:sp>
        <p:nvSpPr>
          <p:cNvPr id="202" name="직사각형 8"/>
          <p:cNvSpPr txBox="1"/>
          <p:nvPr/>
        </p:nvSpPr>
        <p:spPr>
          <a:xfrm>
            <a:off x="649032" y="332004"/>
            <a:ext cx="9177912" cy="7153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spAutoFit/>
          </a:bodyPr>
          <a:lstStyle>
            <a:lvl1pPr>
              <a:defRPr sz="4400" b="1">
                <a:latin typeface="Times New Roman"/>
                <a:ea typeface="Times New Roman"/>
                <a:cs typeface="Times New Roman"/>
                <a:sym typeface="Times New Roman"/>
              </a:defRPr>
            </a:lvl1pPr>
          </a:lstStyle>
          <a:p>
            <a:r>
              <a:t>GBT with Train Validation(TV)</a:t>
            </a:r>
          </a:p>
        </p:txBody>
      </p:sp>
      <p:sp>
        <p:nvSpPr>
          <p:cNvPr id="203" name="직사각형 7"/>
          <p:cNvSpPr txBox="1"/>
          <p:nvPr/>
        </p:nvSpPr>
        <p:spPr>
          <a:xfrm>
            <a:off x="609406" y="1283146"/>
            <a:ext cx="11190431" cy="146035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spAutoFit/>
          </a:bodyPr>
          <a:lstStyle/>
          <a:p>
            <a:pPr marL="342900" indent="-342900" algn="just">
              <a:buSzPct val="100000"/>
              <a:buFont typeface="Times New Roman"/>
              <a:buChar char="➢"/>
              <a:defRPr sz="2400">
                <a:latin typeface="Times New Roman"/>
                <a:ea typeface="Times New Roman"/>
                <a:cs typeface="Times New Roman"/>
                <a:sym typeface="Times New Roman"/>
              </a:defRPr>
            </a:pPr>
            <a:r>
              <a:t>paramGrid = ParamGridBuilder().addGrid(gbt.maxDepth, [2, 5]).addGrid(gbt.maxIter, [10, 20]).build()</a:t>
            </a:r>
          </a:p>
          <a:p>
            <a:pPr marL="342900" indent="-342900" algn="just">
              <a:buSzPct val="100000"/>
              <a:buFont typeface="Times New Roman"/>
              <a:buChar char="➢"/>
              <a:defRPr sz="2400">
                <a:latin typeface="Times New Roman"/>
                <a:ea typeface="Times New Roman"/>
                <a:cs typeface="Times New Roman"/>
                <a:sym typeface="Times New Roman"/>
              </a:defRPr>
            </a:pPr>
            <a:r>
              <a:t>tv = TrainValidationSplit(estimator=pipeline,evaluator=gbt_evaluator, estimatorParamMaps=paramGrid,trainRatio=0.8</a:t>
            </a:r>
            <a:r>
              <a:rPr>
                <a:latin typeface="+mn-lt"/>
                <a:ea typeface="+mn-ea"/>
                <a:cs typeface="+mn-cs"/>
                <a:sym typeface="Calibri"/>
              </a:rPr>
              <a:t>)</a:t>
            </a:r>
          </a:p>
        </p:txBody>
      </p:sp>
      <p:sp>
        <p:nvSpPr>
          <p:cNvPr id="204" name="직선 연결선[R] 11"/>
          <p:cNvSpPr/>
          <p:nvPr/>
        </p:nvSpPr>
        <p:spPr>
          <a:xfrm>
            <a:off x="589026" y="1101444"/>
            <a:ext cx="11013949" cy="3"/>
          </a:xfrm>
          <a:prstGeom prst="line">
            <a:avLst/>
          </a:prstGeom>
          <a:ln w="60325">
            <a:solidFill>
              <a:srgbClr val="404040"/>
            </a:solidFill>
            <a:miter/>
          </a:ln>
        </p:spPr>
        <p:txBody>
          <a:bodyPr lIns="45718" tIns="45718" rIns="45718" bIns="45718"/>
          <a:lstStyle/>
          <a:p>
            <a:endParaRPr/>
          </a:p>
        </p:txBody>
      </p:sp>
      <p:sp>
        <p:nvSpPr>
          <p:cNvPr id="205" name="직선 연결선[R] 12"/>
          <p:cNvSpPr/>
          <p:nvPr/>
        </p:nvSpPr>
        <p:spPr>
          <a:xfrm>
            <a:off x="589026" y="6468783"/>
            <a:ext cx="11013949" cy="3"/>
          </a:xfrm>
          <a:prstGeom prst="line">
            <a:avLst/>
          </a:prstGeom>
          <a:ln w="60325">
            <a:solidFill>
              <a:srgbClr val="404040"/>
            </a:solidFill>
            <a:miter/>
          </a:ln>
        </p:spPr>
        <p:txBody>
          <a:bodyPr lIns="45718" tIns="45718" rIns="45718" bIns="45718"/>
          <a:lstStyle/>
          <a:p>
            <a:endParaRPr/>
          </a:p>
        </p:txBody>
      </p:sp>
      <p:pic>
        <p:nvPicPr>
          <p:cNvPr id="206" name="그림 10" descr="그림 10"/>
          <p:cNvPicPr>
            <a:picLocks noChangeAspect="1"/>
          </p:cNvPicPr>
          <p:nvPr/>
        </p:nvPicPr>
        <p:blipFill>
          <a:blip r:embed="rId2"/>
          <a:stretch>
            <a:fillRect/>
          </a:stretch>
        </p:blipFill>
        <p:spPr>
          <a:xfrm>
            <a:off x="1482153" y="3403841"/>
            <a:ext cx="8545512" cy="2352715"/>
          </a:xfrm>
          <a:prstGeom prst="rect">
            <a:avLst/>
          </a:prstGeom>
          <a:ln>
            <a:solidFill>
              <a:srgbClr val="000000"/>
            </a:solidFill>
          </a:ln>
        </p:spPr>
      </p:pic>
      <p:sp>
        <p:nvSpPr>
          <p:cNvPr id="207" name="직사각형 1"/>
          <p:cNvSpPr/>
          <p:nvPr/>
        </p:nvSpPr>
        <p:spPr>
          <a:xfrm>
            <a:off x="1571624" y="5206110"/>
            <a:ext cx="3443290" cy="400113"/>
          </a:xfrm>
          <a:prstGeom prst="rect">
            <a:avLst/>
          </a:prstGeom>
          <a:ln w="41275">
            <a:solidFill>
              <a:srgbClr val="FF0000"/>
            </a:solidFill>
            <a:miter/>
          </a:ln>
        </p:spPr>
        <p:txBody>
          <a:bodyPr lIns="45718" tIns="45718" rIns="45718" bIns="45718" anchor="ctr"/>
          <a:lstStyle/>
          <a:p>
            <a:pPr algn="ctr">
              <a:defRPr>
                <a:solidFill>
                  <a:srgbClr val="FFFFFF"/>
                </a:solidFill>
              </a:defRPr>
            </a:pPr>
            <a:endParaRPr/>
          </a:p>
        </p:txBody>
      </p:sp>
      <p:pic>
        <p:nvPicPr>
          <p:cNvPr id="208" name="그림 4" descr="그림 4"/>
          <p:cNvPicPr>
            <a:picLocks noChangeAspect="1"/>
          </p:cNvPicPr>
          <p:nvPr/>
        </p:nvPicPr>
        <p:blipFill>
          <a:blip r:embed="rId3"/>
          <a:stretch>
            <a:fillRect/>
          </a:stretch>
        </p:blipFill>
        <p:spPr>
          <a:xfrm>
            <a:off x="5395871" y="5096655"/>
            <a:ext cx="4186953" cy="566658"/>
          </a:xfrm>
          <a:prstGeom prst="rect">
            <a:avLst/>
          </a:prstGeom>
          <a:ln w="12700">
            <a:miter lim="400000"/>
          </a:ln>
        </p:spPr>
      </p:pic>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Rectangle 32"/>
          <p:cNvSpPr/>
          <p:nvPr/>
        </p:nvSpPr>
        <p:spPr>
          <a:xfrm>
            <a:off x="-2" y="0"/>
            <a:ext cx="12188956"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01" name="Title 1"/>
          <p:cNvSpPr txBox="1">
            <a:spLocks noGrp="1"/>
          </p:cNvSpPr>
          <p:nvPr>
            <p:ph type="title"/>
          </p:nvPr>
        </p:nvSpPr>
        <p:spPr>
          <a:xfrm>
            <a:off x="6513786" y="365125"/>
            <a:ext cx="4840013" cy="1807305"/>
          </a:xfrm>
          <a:prstGeom prst="rect">
            <a:avLst/>
          </a:prstGeom>
        </p:spPr>
        <p:txBody>
          <a:bodyPr/>
          <a:lstStyle>
            <a:lvl1pPr>
              <a:defRPr b="1">
                <a:latin typeface="Times New Roman"/>
                <a:ea typeface="Times New Roman"/>
                <a:cs typeface="Times New Roman"/>
                <a:sym typeface="Times New Roman"/>
              </a:defRPr>
            </a:lvl1pPr>
          </a:lstStyle>
          <a:p>
            <a:r>
              <a:t>Team Members</a:t>
            </a:r>
          </a:p>
        </p:txBody>
      </p:sp>
      <p:pic>
        <p:nvPicPr>
          <p:cNvPr id="102" name="Picture 3" descr="Picture 3"/>
          <p:cNvPicPr>
            <a:picLocks noChangeAspect="1"/>
          </p:cNvPicPr>
          <p:nvPr/>
        </p:nvPicPr>
        <p:blipFill>
          <a:blip r:embed="rId2"/>
          <a:srcRect l="20859" r="12252"/>
          <a:stretch>
            <a:fillRect/>
          </a:stretch>
        </p:blipFill>
        <p:spPr>
          <a:xfrm>
            <a:off x="20" y="9"/>
            <a:ext cx="6116079" cy="6857993"/>
          </a:xfrm>
          <a:custGeom>
            <a:avLst/>
            <a:gdLst/>
            <a:ahLst/>
            <a:cxnLst>
              <a:cxn ang="0">
                <a:pos x="wd2" y="hd2"/>
              </a:cxn>
              <a:cxn ang="5400000">
                <a:pos x="wd2" y="hd2"/>
              </a:cxn>
              <a:cxn ang="10800000">
                <a:pos x="wd2" y="hd2"/>
              </a:cxn>
              <a:cxn ang="16200000">
                <a:pos x="wd2" y="hd2"/>
              </a:cxn>
            </a:cxnLst>
            <a:rect l="0" t="0" r="r" b="b"/>
            <a:pathLst>
              <a:path w="21408" h="21600" extrusionOk="0">
                <a:moveTo>
                  <a:pt x="0" y="0"/>
                </a:moveTo>
                <a:lnTo>
                  <a:pt x="0" y="21600"/>
                </a:lnTo>
                <a:lnTo>
                  <a:pt x="12913" y="21600"/>
                </a:lnTo>
                <a:cubicBezTo>
                  <a:pt x="12953" y="21555"/>
                  <a:pt x="12973" y="21500"/>
                  <a:pt x="12963" y="21432"/>
                </a:cubicBezTo>
                <a:cubicBezTo>
                  <a:pt x="12953" y="21245"/>
                  <a:pt x="12814" y="21120"/>
                  <a:pt x="12674" y="21165"/>
                </a:cubicBezTo>
                <a:cubicBezTo>
                  <a:pt x="12235" y="21310"/>
                  <a:pt x="11854" y="21053"/>
                  <a:pt x="11414" y="21120"/>
                </a:cubicBezTo>
                <a:cubicBezTo>
                  <a:pt x="11804" y="20975"/>
                  <a:pt x="12193" y="20841"/>
                  <a:pt x="12583" y="20696"/>
                </a:cubicBezTo>
                <a:cubicBezTo>
                  <a:pt x="12013" y="20629"/>
                  <a:pt x="11445" y="20831"/>
                  <a:pt x="10875" y="20952"/>
                </a:cubicBezTo>
                <a:cubicBezTo>
                  <a:pt x="10696" y="20997"/>
                  <a:pt x="10406" y="21244"/>
                  <a:pt x="10366" y="20920"/>
                </a:cubicBezTo>
                <a:cubicBezTo>
                  <a:pt x="10346" y="20708"/>
                  <a:pt x="10646" y="20673"/>
                  <a:pt x="10816" y="20608"/>
                </a:cubicBezTo>
                <a:cubicBezTo>
                  <a:pt x="11585" y="20306"/>
                  <a:pt x="12352" y="20116"/>
                  <a:pt x="13131" y="19904"/>
                </a:cubicBezTo>
                <a:cubicBezTo>
                  <a:pt x="13201" y="19881"/>
                  <a:pt x="13303" y="19893"/>
                  <a:pt x="13353" y="19838"/>
                </a:cubicBezTo>
                <a:cubicBezTo>
                  <a:pt x="13763" y="19414"/>
                  <a:pt x="14260" y="19257"/>
                  <a:pt x="14809" y="18934"/>
                </a:cubicBezTo>
                <a:cubicBezTo>
                  <a:pt x="14470" y="18811"/>
                  <a:pt x="14232" y="19112"/>
                  <a:pt x="13952" y="19056"/>
                </a:cubicBezTo>
                <a:cubicBezTo>
                  <a:pt x="14252" y="18733"/>
                  <a:pt x="14591" y="18666"/>
                  <a:pt x="14891" y="18476"/>
                </a:cubicBezTo>
                <a:cubicBezTo>
                  <a:pt x="15101" y="18342"/>
                  <a:pt x="15910" y="17939"/>
                  <a:pt x="16030" y="17818"/>
                </a:cubicBezTo>
                <a:cubicBezTo>
                  <a:pt x="16399" y="17472"/>
                  <a:pt x="16868" y="17294"/>
                  <a:pt x="17168" y="16836"/>
                </a:cubicBezTo>
                <a:cubicBezTo>
                  <a:pt x="17388" y="16513"/>
                  <a:pt x="17736" y="16558"/>
                  <a:pt x="17986" y="16322"/>
                </a:cubicBezTo>
                <a:cubicBezTo>
                  <a:pt x="18076" y="16113"/>
                  <a:pt x="17917" y="16067"/>
                  <a:pt x="17857" y="15955"/>
                </a:cubicBezTo>
                <a:cubicBezTo>
                  <a:pt x="17787" y="15810"/>
                  <a:pt x="17926" y="15720"/>
                  <a:pt x="17966" y="15541"/>
                </a:cubicBezTo>
                <a:cubicBezTo>
                  <a:pt x="17496" y="15764"/>
                  <a:pt x="17058" y="15909"/>
                  <a:pt x="16529" y="15999"/>
                </a:cubicBezTo>
                <a:cubicBezTo>
                  <a:pt x="16709" y="15698"/>
                  <a:pt x="16918" y="15820"/>
                  <a:pt x="17058" y="15709"/>
                </a:cubicBezTo>
                <a:cubicBezTo>
                  <a:pt x="17148" y="15631"/>
                  <a:pt x="17297" y="15597"/>
                  <a:pt x="17277" y="15430"/>
                </a:cubicBezTo>
                <a:cubicBezTo>
                  <a:pt x="17257" y="15296"/>
                  <a:pt x="17138" y="15319"/>
                  <a:pt x="17058" y="15341"/>
                </a:cubicBezTo>
                <a:cubicBezTo>
                  <a:pt x="16719" y="15408"/>
                  <a:pt x="16397" y="15441"/>
                  <a:pt x="16087" y="15129"/>
                </a:cubicBezTo>
                <a:cubicBezTo>
                  <a:pt x="16916" y="14616"/>
                  <a:pt x="17847" y="14771"/>
                  <a:pt x="18596" y="14046"/>
                </a:cubicBezTo>
                <a:cubicBezTo>
                  <a:pt x="18496" y="13845"/>
                  <a:pt x="18346" y="13958"/>
                  <a:pt x="18246" y="13991"/>
                </a:cubicBezTo>
                <a:cubicBezTo>
                  <a:pt x="17537" y="14203"/>
                  <a:pt x="15019" y="14024"/>
                  <a:pt x="14650" y="14259"/>
                </a:cubicBezTo>
                <a:cubicBezTo>
                  <a:pt x="14420" y="14404"/>
                  <a:pt x="14182" y="14471"/>
                  <a:pt x="13942" y="14404"/>
                </a:cubicBezTo>
                <a:cubicBezTo>
                  <a:pt x="13653" y="14326"/>
                  <a:pt x="15368" y="14014"/>
                  <a:pt x="15778" y="13522"/>
                </a:cubicBezTo>
                <a:cubicBezTo>
                  <a:pt x="15977" y="13290"/>
                  <a:pt x="17756" y="12073"/>
                  <a:pt x="18555" y="11692"/>
                </a:cubicBezTo>
                <a:cubicBezTo>
                  <a:pt x="18455" y="11505"/>
                  <a:pt x="18175" y="11637"/>
                  <a:pt x="18225" y="11302"/>
                </a:cubicBezTo>
                <a:cubicBezTo>
                  <a:pt x="18655" y="11104"/>
                  <a:pt x="19145" y="11077"/>
                  <a:pt x="19645" y="10778"/>
                </a:cubicBezTo>
                <a:cubicBezTo>
                  <a:pt x="19435" y="10588"/>
                  <a:pt x="19176" y="10722"/>
                  <a:pt x="18957" y="10666"/>
                </a:cubicBezTo>
                <a:cubicBezTo>
                  <a:pt x="19086" y="10398"/>
                  <a:pt x="19305" y="10432"/>
                  <a:pt x="19485" y="10365"/>
                </a:cubicBezTo>
                <a:cubicBezTo>
                  <a:pt x="19645" y="10309"/>
                  <a:pt x="20004" y="9842"/>
                  <a:pt x="19935" y="9862"/>
                </a:cubicBezTo>
                <a:cubicBezTo>
                  <a:pt x="19255" y="10097"/>
                  <a:pt x="18565" y="10074"/>
                  <a:pt x="17886" y="10309"/>
                </a:cubicBezTo>
                <a:cubicBezTo>
                  <a:pt x="17656" y="10387"/>
                  <a:pt x="17407" y="10520"/>
                  <a:pt x="17307" y="10130"/>
                </a:cubicBezTo>
                <a:cubicBezTo>
                  <a:pt x="17277" y="10018"/>
                  <a:pt x="17307" y="9975"/>
                  <a:pt x="16987" y="10152"/>
                </a:cubicBezTo>
                <a:cubicBezTo>
                  <a:pt x="16857" y="10219"/>
                  <a:pt x="16699" y="10299"/>
                  <a:pt x="16579" y="10152"/>
                </a:cubicBezTo>
                <a:cubicBezTo>
                  <a:pt x="16659" y="9965"/>
                  <a:pt x="16807" y="10008"/>
                  <a:pt x="16926" y="9952"/>
                </a:cubicBezTo>
                <a:cubicBezTo>
                  <a:pt x="17226" y="9798"/>
                  <a:pt x="18076" y="9239"/>
                  <a:pt x="18365" y="9071"/>
                </a:cubicBezTo>
                <a:cubicBezTo>
                  <a:pt x="18964" y="8725"/>
                  <a:pt x="19334" y="8793"/>
                  <a:pt x="19953" y="8412"/>
                </a:cubicBezTo>
                <a:cubicBezTo>
                  <a:pt x="19743" y="8435"/>
                  <a:pt x="19814" y="8314"/>
                  <a:pt x="19614" y="8312"/>
                </a:cubicBezTo>
                <a:cubicBezTo>
                  <a:pt x="19524" y="8312"/>
                  <a:pt x="19425" y="8290"/>
                  <a:pt x="19435" y="8156"/>
                </a:cubicBezTo>
                <a:cubicBezTo>
                  <a:pt x="19435" y="8022"/>
                  <a:pt x="20542" y="7252"/>
                  <a:pt x="20392" y="7196"/>
                </a:cubicBezTo>
                <a:cubicBezTo>
                  <a:pt x="19983" y="7029"/>
                  <a:pt x="18895" y="7654"/>
                  <a:pt x="19164" y="7375"/>
                </a:cubicBezTo>
                <a:cubicBezTo>
                  <a:pt x="19564" y="6962"/>
                  <a:pt x="19624" y="6873"/>
                  <a:pt x="19924" y="6806"/>
                </a:cubicBezTo>
                <a:cubicBezTo>
                  <a:pt x="20183" y="6739"/>
                  <a:pt x="21111" y="5589"/>
                  <a:pt x="21370" y="5489"/>
                </a:cubicBezTo>
                <a:cubicBezTo>
                  <a:pt x="21600" y="5399"/>
                  <a:pt x="20742" y="5188"/>
                  <a:pt x="20203" y="5121"/>
                </a:cubicBezTo>
                <a:cubicBezTo>
                  <a:pt x="19684" y="5054"/>
                  <a:pt x="18964" y="5333"/>
                  <a:pt x="18475" y="5054"/>
                </a:cubicBezTo>
                <a:cubicBezTo>
                  <a:pt x="18844" y="4942"/>
                  <a:pt x="16719" y="4831"/>
                  <a:pt x="16030" y="4820"/>
                </a:cubicBezTo>
                <a:cubicBezTo>
                  <a:pt x="16080" y="4798"/>
                  <a:pt x="16119" y="4764"/>
                  <a:pt x="16129" y="4664"/>
                </a:cubicBezTo>
                <a:cubicBezTo>
                  <a:pt x="16139" y="4496"/>
                  <a:pt x="15930" y="4619"/>
                  <a:pt x="15890" y="4462"/>
                </a:cubicBezTo>
                <a:cubicBezTo>
                  <a:pt x="16139" y="4230"/>
                  <a:pt x="16428" y="4418"/>
                  <a:pt x="16688" y="4229"/>
                </a:cubicBezTo>
                <a:cubicBezTo>
                  <a:pt x="16827" y="4006"/>
                  <a:pt x="16538" y="3983"/>
                  <a:pt x="16608" y="3760"/>
                </a:cubicBezTo>
                <a:cubicBezTo>
                  <a:pt x="17417" y="3526"/>
                  <a:pt x="17576" y="3157"/>
                  <a:pt x="18375" y="2811"/>
                </a:cubicBezTo>
                <a:cubicBezTo>
                  <a:pt x="18425" y="2789"/>
                  <a:pt x="18465" y="2721"/>
                  <a:pt x="18425" y="2578"/>
                </a:cubicBezTo>
                <a:cubicBezTo>
                  <a:pt x="18086" y="2533"/>
                  <a:pt x="17697" y="2656"/>
                  <a:pt x="17318" y="2734"/>
                </a:cubicBezTo>
                <a:cubicBezTo>
                  <a:pt x="16729" y="2856"/>
                  <a:pt x="16738" y="2867"/>
                  <a:pt x="16219" y="2510"/>
                </a:cubicBezTo>
                <a:cubicBezTo>
                  <a:pt x="16119" y="2443"/>
                  <a:pt x="15948" y="2432"/>
                  <a:pt x="15849" y="2555"/>
                </a:cubicBezTo>
                <a:cubicBezTo>
                  <a:pt x="15649" y="2800"/>
                  <a:pt x="15500" y="2789"/>
                  <a:pt x="15320" y="2644"/>
                </a:cubicBezTo>
                <a:cubicBezTo>
                  <a:pt x="15131" y="2499"/>
                  <a:pt x="14839" y="2697"/>
                  <a:pt x="14600" y="2488"/>
                </a:cubicBezTo>
                <a:cubicBezTo>
                  <a:pt x="15069" y="2298"/>
                  <a:pt x="15488" y="2276"/>
                  <a:pt x="15987" y="2265"/>
                </a:cubicBezTo>
                <a:cubicBezTo>
                  <a:pt x="15838" y="1964"/>
                  <a:pt x="15628" y="1975"/>
                  <a:pt x="15448" y="1964"/>
                </a:cubicBezTo>
                <a:cubicBezTo>
                  <a:pt x="14739" y="1941"/>
                  <a:pt x="14030" y="1964"/>
                  <a:pt x="13331" y="1852"/>
                </a:cubicBezTo>
                <a:cubicBezTo>
                  <a:pt x="13152" y="1821"/>
                  <a:pt x="12973" y="1807"/>
                  <a:pt x="12813" y="1729"/>
                </a:cubicBezTo>
                <a:cubicBezTo>
                  <a:pt x="10944" y="870"/>
                  <a:pt x="13362" y="334"/>
                  <a:pt x="11334" y="100"/>
                </a:cubicBezTo>
                <a:cubicBezTo>
                  <a:pt x="10984" y="55"/>
                  <a:pt x="10626" y="33"/>
                  <a:pt x="10276" y="0"/>
                </a:cubicBezTo>
                <a:lnTo>
                  <a:pt x="0" y="0"/>
                </a:lnTo>
                <a:close/>
              </a:path>
            </a:pathLst>
          </a:custGeom>
          <a:ln w="12700">
            <a:miter lim="400000"/>
          </a:ln>
        </p:spPr>
      </p:pic>
      <p:sp>
        <p:nvSpPr>
          <p:cNvPr id="103" name="TextBox 5"/>
          <p:cNvSpPr txBox="1"/>
          <p:nvPr/>
        </p:nvSpPr>
        <p:spPr>
          <a:xfrm>
            <a:off x="6559507" y="2333295"/>
            <a:ext cx="4748573" cy="384367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normAutofit/>
          </a:bodyPr>
          <a:lstStyle/>
          <a:p>
            <a:pPr indent="-228600">
              <a:lnSpc>
                <a:spcPct val="90000"/>
              </a:lnSpc>
              <a:spcBef>
                <a:spcPts val="600"/>
              </a:spcBef>
              <a:buSzPct val="100000"/>
              <a:buFont typeface="Arial"/>
              <a:buChar char="•"/>
              <a:defRPr sz="2800">
                <a:latin typeface="Times New Roman"/>
                <a:ea typeface="Times New Roman"/>
                <a:cs typeface="Times New Roman"/>
                <a:sym typeface="Times New Roman"/>
              </a:defRPr>
            </a:pPr>
            <a:r>
              <a:t>Jo In, Kang</a:t>
            </a:r>
          </a:p>
          <a:p>
            <a:pPr indent="-228600">
              <a:lnSpc>
                <a:spcPct val="90000"/>
              </a:lnSpc>
              <a:spcBef>
                <a:spcPts val="600"/>
              </a:spcBef>
              <a:buSzPct val="100000"/>
              <a:buFont typeface="Arial"/>
              <a:buChar char="•"/>
              <a:defRPr sz="2800">
                <a:latin typeface="Times New Roman"/>
                <a:ea typeface="Times New Roman"/>
                <a:cs typeface="Times New Roman"/>
                <a:sym typeface="Times New Roman"/>
              </a:defRPr>
            </a:pPr>
            <a:r>
              <a:t>Parekh, Heta</a:t>
            </a:r>
          </a:p>
          <a:p>
            <a:pPr indent="-228600">
              <a:lnSpc>
                <a:spcPct val="90000"/>
              </a:lnSpc>
              <a:spcBef>
                <a:spcPts val="600"/>
              </a:spcBef>
              <a:buSzPct val="100000"/>
              <a:buFont typeface="Arial"/>
              <a:buChar char="•"/>
              <a:defRPr sz="2800">
                <a:latin typeface="Times New Roman"/>
                <a:ea typeface="Times New Roman"/>
                <a:cs typeface="Times New Roman"/>
                <a:sym typeface="Times New Roman"/>
              </a:defRPr>
            </a:pPr>
            <a:r>
              <a:t>Ramdas, Priya</a:t>
            </a: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 name="Rectangle 10"/>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11" name="Rectangle 12"/>
          <p:cNvSpPr/>
          <p:nvPr/>
        </p:nvSpPr>
        <p:spPr>
          <a:xfrm>
            <a:off x="548636" y="347471"/>
            <a:ext cx="11100822" cy="1801368"/>
          </a:xfrm>
          <a:prstGeom prst="rect">
            <a:avLst/>
          </a:prstGeom>
          <a:solidFill>
            <a:srgbClr val="404040"/>
          </a:solidFill>
          <a:ln w="12700">
            <a:miter lim="400000"/>
          </a:ln>
        </p:spPr>
        <p:txBody>
          <a:bodyPr lIns="45718" tIns="45718" rIns="45718" bIns="45718" anchor="ctr"/>
          <a:lstStyle/>
          <a:p>
            <a:pPr algn="ctr">
              <a:defRPr>
                <a:solidFill>
                  <a:srgbClr val="FFFFFF"/>
                </a:solidFill>
              </a:defRPr>
            </a:pPr>
            <a:endParaRPr/>
          </a:p>
        </p:txBody>
      </p:sp>
      <p:sp>
        <p:nvSpPr>
          <p:cNvPr id="212" name="Title 1"/>
          <p:cNvSpPr txBox="1">
            <a:spLocks noGrp="1"/>
          </p:cNvSpPr>
          <p:nvPr>
            <p:ph type="title"/>
          </p:nvPr>
        </p:nvSpPr>
        <p:spPr>
          <a:xfrm>
            <a:off x="838200" y="585216"/>
            <a:ext cx="10515600" cy="1325564"/>
          </a:xfrm>
          <a:prstGeom prst="rect">
            <a:avLst/>
          </a:prstGeom>
        </p:spPr>
        <p:txBody>
          <a:bodyPr/>
          <a:lstStyle/>
          <a:p>
            <a:pPr>
              <a:defRPr b="1">
                <a:solidFill>
                  <a:srgbClr val="FFFFFF"/>
                </a:solidFill>
                <a:latin typeface="Times New Roman"/>
                <a:ea typeface="Times New Roman"/>
                <a:cs typeface="Times New Roman"/>
                <a:sym typeface="Times New Roman"/>
              </a:defRPr>
            </a:pPr>
            <a:r>
              <a:t>Recommendation</a:t>
            </a:r>
            <a:r>
              <a:rPr b="0">
                <a:latin typeface="Calibri Light"/>
                <a:ea typeface="Calibri Light"/>
                <a:cs typeface="Calibri Light"/>
                <a:sym typeface="Calibri Light"/>
              </a:rPr>
              <a:t> </a:t>
            </a:r>
            <a:r>
              <a:t>Model</a:t>
            </a:r>
          </a:p>
        </p:txBody>
      </p:sp>
      <p:pic>
        <p:nvPicPr>
          <p:cNvPr id="213" name="그림 1" descr="그림 1"/>
          <p:cNvPicPr>
            <a:picLocks noChangeAspect="1"/>
          </p:cNvPicPr>
          <p:nvPr/>
        </p:nvPicPr>
        <p:blipFill>
          <a:blip r:embed="rId2"/>
          <a:stretch>
            <a:fillRect/>
          </a:stretch>
        </p:blipFill>
        <p:spPr>
          <a:xfrm>
            <a:off x="1914182" y="2268020"/>
            <a:ext cx="8064504" cy="3657603"/>
          </a:xfrm>
          <a:prstGeom prst="rect">
            <a:avLst/>
          </a:prstGeom>
          <a:ln>
            <a:solidFill>
              <a:srgbClr val="404040"/>
            </a:solidFill>
          </a:ln>
        </p:spPr>
      </p:pic>
      <p:sp>
        <p:nvSpPr>
          <p:cNvPr id="214" name="TextBox 9"/>
          <p:cNvSpPr txBox="1"/>
          <p:nvPr/>
        </p:nvSpPr>
        <p:spPr>
          <a:xfrm>
            <a:off x="2388227" y="6088117"/>
            <a:ext cx="6710910" cy="42138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spAutoFit/>
          </a:bodyPr>
          <a:lstStyle>
            <a:lvl1pPr>
              <a:defRPr sz="2400">
                <a:latin typeface="Times New Roman"/>
                <a:ea typeface="Times New Roman"/>
                <a:cs typeface="Times New Roman"/>
                <a:sym typeface="Times New Roman"/>
              </a:defRPr>
            </a:lvl1pPr>
          </a:lstStyle>
          <a:p>
            <a:r>
              <a:t>&lt; Selecting input data for predicting ”Seller Rating”&gt;</a:t>
            </a:r>
          </a:p>
        </p:txBody>
      </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 name="직사각형 8"/>
          <p:cNvSpPr txBox="1"/>
          <p:nvPr/>
        </p:nvSpPr>
        <p:spPr>
          <a:xfrm>
            <a:off x="649033" y="280632"/>
            <a:ext cx="7577709" cy="7153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spAutoFit/>
          </a:bodyPr>
          <a:lstStyle>
            <a:lvl1pPr>
              <a:defRPr sz="4400" b="1">
                <a:latin typeface="Times New Roman"/>
                <a:ea typeface="Times New Roman"/>
                <a:cs typeface="Times New Roman"/>
                <a:sym typeface="Times New Roman"/>
              </a:defRPr>
            </a:lvl1pPr>
          </a:lstStyle>
          <a:p>
            <a:r>
              <a:t>Recommendation Model </a:t>
            </a:r>
          </a:p>
        </p:txBody>
      </p:sp>
      <p:sp>
        <p:nvSpPr>
          <p:cNvPr id="217" name="직선 연결선[R] 9"/>
          <p:cNvSpPr/>
          <p:nvPr/>
        </p:nvSpPr>
        <p:spPr>
          <a:xfrm>
            <a:off x="589026" y="1101444"/>
            <a:ext cx="11013949" cy="3"/>
          </a:xfrm>
          <a:prstGeom prst="line">
            <a:avLst/>
          </a:prstGeom>
          <a:ln w="60325">
            <a:solidFill>
              <a:srgbClr val="404040"/>
            </a:solidFill>
            <a:miter/>
          </a:ln>
        </p:spPr>
        <p:txBody>
          <a:bodyPr lIns="45718" tIns="45718" rIns="45718" bIns="45718"/>
          <a:lstStyle/>
          <a:p>
            <a:endParaRPr/>
          </a:p>
        </p:txBody>
      </p:sp>
      <p:sp>
        <p:nvSpPr>
          <p:cNvPr id="218" name="TextBox 12"/>
          <p:cNvSpPr txBox="1"/>
          <p:nvPr/>
        </p:nvSpPr>
        <p:spPr>
          <a:xfrm>
            <a:off x="3222638" y="5886043"/>
            <a:ext cx="4416714" cy="76428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spAutoFit/>
          </a:bodyPr>
          <a:lstStyle>
            <a:lvl1pPr>
              <a:defRPr sz="2400">
                <a:latin typeface="Times New Roman"/>
                <a:ea typeface="Times New Roman"/>
                <a:cs typeface="Times New Roman"/>
                <a:sym typeface="Times New Roman"/>
              </a:defRPr>
            </a:lvl1pPr>
          </a:lstStyle>
          <a:p>
            <a:r>
              <a:t>&lt;Prediction Result at the Pyspark &gt;</a:t>
            </a:r>
          </a:p>
        </p:txBody>
      </p:sp>
      <p:pic>
        <p:nvPicPr>
          <p:cNvPr id="219" name="그림 13" descr="그림 13"/>
          <p:cNvPicPr>
            <a:picLocks noChangeAspect="1"/>
          </p:cNvPicPr>
          <p:nvPr/>
        </p:nvPicPr>
        <p:blipFill>
          <a:blip r:embed="rId2"/>
          <a:srcRect b="44608"/>
          <a:stretch>
            <a:fillRect/>
          </a:stretch>
        </p:blipFill>
        <p:spPr>
          <a:xfrm>
            <a:off x="2464280" y="1334614"/>
            <a:ext cx="6139218" cy="4434748"/>
          </a:xfrm>
          <a:prstGeom prst="rect">
            <a:avLst/>
          </a:prstGeom>
          <a:ln w="12700">
            <a:miter lim="400000"/>
          </a:ln>
        </p:spPr>
      </p:pic>
      <p:sp>
        <p:nvSpPr>
          <p:cNvPr id="220" name="직선 연결선[R] 14"/>
          <p:cNvSpPr/>
          <p:nvPr/>
        </p:nvSpPr>
        <p:spPr>
          <a:xfrm>
            <a:off x="589026" y="6468783"/>
            <a:ext cx="11013949" cy="3"/>
          </a:xfrm>
          <a:prstGeom prst="line">
            <a:avLst/>
          </a:prstGeom>
          <a:ln w="60325">
            <a:solidFill>
              <a:srgbClr val="404040"/>
            </a:solidFill>
            <a:miter/>
          </a:ln>
        </p:spPr>
        <p:txBody>
          <a:bodyPr lIns="45718" tIns="45718" rIns="45718" bIns="45718"/>
          <a:lstStyle/>
          <a:p>
            <a:endParaRPr/>
          </a:p>
        </p:txBody>
      </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 name="TextBox 5"/>
          <p:cNvSpPr txBox="1"/>
          <p:nvPr/>
        </p:nvSpPr>
        <p:spPr>
          <a:xfrm>
            <a:off x="3297411" y="5654790"/>
            <a:ext cx="5197184" cy="42138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8" tIns="45718" rIns="45718" bIns="45718">
            <a:spAutoFit/>
          </a:bodyPr>
          <a:lstStyle>
            <a:lvl1pPr>
              <a:defRPr sz="2400">
                <a:latin typeface="Times New Roman"/>
                <a:ea typeface="Times New Roman"/>
                <a:cs typeface="Times New Roman"/>
                <a:sym typeface="Times New Roman"/>
              </a:defRPr>
            </a:lvl1pPr>
          </a:lstStyle>
          <a:p>
            <a:r>
              <a:t>&lt;R2/RMSE at the Zeppelin and Pyspark&gt;</a:t>
            </a:r>
          </a:p>
        </p:txBody>
      </p:sp>
      <p:sp>
        <p:nvSpPr>
          <p:cNvPr id="223" name="직사각형 8"/>
          <p:cNvSpPr txBox="1"/>
          <p:nvPr/>
        </p:nvSpPr>
        <p:spPr>
          <a:xfrm>
            <a:off x="649033" y="332004"/>
            <a:ext cx="7577709" cy="7153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spAutoFit/>
          </a:bodyPr>
          <a:lstStyle>
            <a:lvl1pPr>
              <a:defRPr sz="4400" b="1">
                <a:latin typeface="Times New Roman"/>
                <a:ea typeface="Times New Roman"/>
                <a:cs typeface="Times New Roman"/>
                <a:sym typeface="Times New Roman"/>
              </a:defRPr>
            </a:lvl1pPr>
          </a:lstStyle>
          <a:p>
            <a:r>
              <a:t>Recommendation Model </a:t>
            </a:r>
          </a:p>
        </p:txBody>
      </p:sp>
      <p:sp>
        <p:nvSpPr>
          <p:cNvPr id="224" name="직선 연결선[R] 9"/>
          <p:cNvSpPr/>
          <p:nvPr/>
        </p:nvSpPr>
        <p:spPr>
          <a:xfrm>
            <a:off x="589026" y="1101444"/>
            <a:ext cx="11013949" cy="3"/>
          </a:xfrm>
          <a:prstGeom prst="line">
            <a:avLst/>
          </a:prstGeom>
          <a:ln w="60325">
            <a:solidFill>
              <a:srgbClr val="404040"/>
            </a:solidFill>
            <a:miter/>
          </a:ln>
        </p:spPr>
        <p:txBody>
          <a:bodyPr lIns="45718" tIns="45718" rIns="45718" bIns="45718"/>
          <a:lstStyle/>
          <a:p>
            <a:endParaRPr/>
          </a:p>
        </p:txBody>
      </p:sp>
      <p:sp>
        <p:nvSpPr>
          <p:cNvPr id="225" name="직선 연결선[R] 10"/>
          <p:cNvSpPr/>
          <p:nvPr/>
        </p:nvSpPr>
        <p:spPr>
          <a:xfrm>
            <a:off x="589026" y="6468783"/>
            <a:ext cx="11013949" cy="3"/>
          </a:xfrm>
          <a:prstGeom prst="line">
            <a:avLst/>
          </a:prstGeom>
          <a:ln w="60325">
            <a:solidFill>
              <a:srgbClr val="404040"/>
            </a:solidFill>
            <a:miter/>
          </a:ln>
        </p:spPr>
        <p:txBody>
          <a:bodyPr lIns="45718" tIns="45718" rIns="45718" bIns="45718"/>
          <a:lstStyle/>
          <a:p>
            <a:endParaRPr/>
          </a:p>
        </p:txBody>
      </p:sp>
      <p:pic>
        <p:nvPicPr>
          <p:cNvPr id="226" name="그림 12" descr="그림 12"/>
          <p:cNvPicPr>
            <a:picLocks noChangeAspect="1"/>
          </p:cNvPicPr>
          <p:nvPr/>
        </p:nvPicPr>
        <p:blipFill>
          <a:blip r:embed="rId2"/>
          <a:srcRect r="13036"/>
          <a:stretch>
            <a:fillRect/>
          </a:stretch>
        </p:blipFill>
        <p:spPr>
          <a:xfrm>
            <a:off x="932873" y="1386211"/>
            <a:ext cx="10214014" cy="1996939"/>
          </a:xfrm>
          <a:prstGeom prst="rect">
            <a:avLst/>
          </a:prstGeom>
          <a:ln>
            <a:solidFill>
              <a:srgbClr val="000000"/>
            </a:solidFill>
          </a:ln>
        </p:spPr>
      </p:pic>
      <p:pic>
        <p:nvPicPr>
          <p:cNvPr id="227" name="그림 13" descr="그림 13"/>
          <p:cNvPicPr>
            <a:picLocks noChangeAspect="1"/>
          </p:cNvPicPr>
          <p:nvPr/>
        </p:nvPicPr>
        <p:blipFill>
          <a:blip r:embed="rId3"/>
          <a:stretch>
            <a:fillRect/>
          </a:stretch>
        </p:blipFill>
        <p:spPr>
          <a:xfrm>
            <a:off x="932873" y="3429000"/>
            <a:ext cx="10214014" cy="2012239"/>
          </a:xfrm>
          <a:prstGeom prst="rect">
            <a:avLst/>
          </a:prstGeom>
          <a:ln>
            <a:solidFill>
              <a:srgbClr val="000000"/>
            </a:solidFill>
          </a:ln>
        </p:spPr>
      </p:pic>
      <p:sp>
        <p:nvSpPr>
          <p:cNvPr id="228" name="직사각형 11"/>
          <p:cNvSpPr/>
          <p:nvPr/>
        </p:nvSpPr>
        <p:spPr>
          <a:xfrm>
            <a:off x="1045110" y="4524792"/>
            <a:ext cx="4798480" cy="400113"/>
          </a:xfrm>
          <a:prstGeom prst="rect">
            <a:avLst/>
          </a:prstGeom>
          <a:ln w="41275">
            <a:solidFill>
              <a:srgbClr val="FF0000"/>
            </a:solidFill>
            <a:miter/>
          </a:ln>
        </p:spPr>
        <p:txBody>
          <a:bodyPr lIns="45718" tIns="45718" rIns="45718" bIns="45718" anchor="ctr"/>
          <a:lstStyle/>
          <a:p>
            <a:pPr algn="ctr">
              <a:defRPr>
                <a:solidFill>
                  <a:srgbClr val="FFFFFF"/>
                </a:solidFill>
              </a:defRPr>
            </a:pPr>
            <a:endParaRPr/>
          </a:p>
        </p:txBody>
      </p:sp>
      <p:sp>
        <p:nvSpPr>
          <p:cNvPr id="229" name="직사각형 16"/>
          <p:cNvSpPr/>
          <p:nvPr/>
        </p:nvSpPr>
        <p:spPr>
          <a:xfrm>
            <a:off x="1045110" y="2498343"/>
            <a:ext cx="5152618" cy="400113"/>
          </a:xfrm>
          <a:prstGeom prst="rect">
            <a:avLst/>
          </a:prstGeom>
          <a:ln w="41275">
            <a:solidFill>
              <a:srgbClr val="FF0000"/>
            </a:solidFill>
            <a:miter/>
          </a:ln>
        </p:spPr>
        <p:txBody>
          <a:bodyPr lIns="45718" tIns="45718" rIns="45718" bIns="45718" anchor="ctr"/>
          <a:lstStyle/>
          <a:p>
            <a:pPr algn="ctr">
              <a:defRPr>
                <a:solidFill>
                  <a:srgbClr val="FFFFFF"/>
                </a:solidFill>
              </a:defRPr>
            </a:pPr>
            <a:endParaRPr/>
          </a:p>
        </p:txBody>
      </p:sp>
      <p:pic>
        <p:nvPicPr>
          <p:cNvPr id="230" name="그림 1" descr="그림 1"/>
          <p:cNvPicPr>
            <a:picLocks noChangeAspect="1"/>
          </p:cNvPicPr>
          <p:nvPr/>
        </p:nvPicPr>
        <p:blipFill>
          <a:blip r:embed="rId4"/>
          <a:stretch>
            <a:fillRect/>
          </a:stretch>
        </p:blipFill>
        <p:spPr>
          <a:xfrm>
            <a:off x="6197725" y="4524792"/>
            <a:ext cx="4533903" cy="444503"/>
          </a:xfrm>
          <a:prstGeom prst="rect">
            <a:avLst/>
          </a:prstGeom>
          <a:ln w="12700">
            <a:miter lim="400000"/>
          </a:ln>
        </p:spPr>
      </p:pic>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2" name="표 4"/>
          <p:cNvGraphicFramePr/>
          <p:nvPr/>
        </p:nvGraphicFramePr>
        <p:xfrm>
          <a:off x="1199952" y="1641755"/>
          <a:ext cx="8933398" cy="4136188"/>
        </p:xfrm>
        <a:graphic>
          <a:graphicData uri="http://schemas.openxmlformats.org/drawingml/2006/table">
            <a:tbl>
              <a:tblPr firstRow="1" bandRow="1">
                <a:tableStyleId>{4C3C2611-4C71-4FC5-86AE-919BDF0F9419}</a:tableStyleId>
              </a:tblPr>
              <a:tblGrid>
                <a:gridCol w="4604402">
                  <a:extLst>
                    <a:ext uri="{9D8B030D-6E8A-4147-A177-3AD203B41FA5}">
                      <a16:colId xmlns:a16="http://schemas.microsoft.com/office/drawing/2014/main" val="20000"/>
                    </a:ext>
                  </a:extLst>
                </a:gridCol>
                <a:gridCol w="1160840">
                  <a:extLst>
                    <a:ext uri="{9D8B030D-6E8A-4147-A177-3AD203B41FA5}">
                      <a16:colId xmlns:a16="http://schemas.microsoft.com/office/drawing/2014/main" val="20001"/>
                    </a:ext>
                  </a:extLst>
                </a:gridCol>
                <a:gridCol w="3168156">
                  <a:extLst>
                    <a:ext uri="{9D8B030D-6E8A-4147-A177-3AD203B41FA5}">
                      <a16:colId xmlns:a16="http://schemas.microsoft.com/office/drawing/2014/main" val="20002"/>
                    </a:ext>
                  </a:extLst>
                </a:gridCol>
              </a:tblGrid>
              <a:tr h="409696">
                <a:tc>
                  <a:txBody>
                    <a:bodyPr/>
                    <a:lstStyle/>
                    <a:p>
                      <a:pPr algn="l">
                        <a:defRPr sz="1800" b="0">
                          <a:solidFill>
                            <a:srgbClr val="000000"/>
                          </a:solidFill>
                        </a:defRPr>
                      </a:pPr>
                      <a:r>
                        <a:rPr sz="2400" b="1">
                          <a:solidFill>
                            <a:srgbClr val="FFFFFF"/>
                          </a:solidFill>
                          <a:latin typeface="Times New Roman"/>
                          <a:ea typeface="Times New Roman"/>
                          <a:cs typeface="Times New Roman"/>
                          <a:sym typeface="Times New Roman"/>
                        </a:rPr>
                        <a:t>“Price” Prediction model</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404040"/>
                    </a:solidFill>
                  </a:tcPr>
                </a:tc>
                <a:tc>
                  <a:txBody>
                    <a:bodyPr/>
                    <a:lstStyle/>
                    <a:p>
                      <a:pPr algn="l">
                        <a:defRPr sz="1800" b="0">
                          <a:solidFill>
                            <a:srgbClr val="000000"/>
                          </a:solidFill>
                        </a:defRPr>
                      </a:pPr>
                      <a:r>
                        <a:rPr sz="2400" b="1">
                          <a:solidFill>
                            <a:srgbClr val="FFFFFF"/>
                          </a:solidFill>
                          <a:latin typeface="Times New Roman"/>
                          <a:ea typeface="Times New Roman"/>
                          <a:cs typeface="Times New Roman"/>
                          <a:sym typeface="Times New Roman"/>
                        </a:rPr>
                        <a:t>R2</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404040"/>
                    </a:solidFill>
                  </a:tcPr>
                </a:tc>
                <a:tc>
                  <a:txBody>
                    <a:bodyPr/>
                    <a:lstStyle/>
                    <a:p>
                      <a:pPr algn="l">
                        <a:defRPr sz="1800" b="0">
                          <a:solidFill>
                            <a:srgbClr val="000000"/>
                          </a:solidFill>
                        </a:defRPr>
                      </a:pPr>
                      <a:r>
                        <a:rPr sz="2400" b="1">
                          <a:solidFill>
                            <a:srgbClr val="FFFFFF"/>
                          </a:solidFill>
                          <a:latin typeface="Times New Roman"/>
                          <a:ea typeface="Times New Roman"/>
                          <a:cs typeface="Times New Roman"/>
                          <a:sym typeface="Times New Roman"/>
                        </a:rPr>
                        <a:t>RMSE</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404040"/>
                    </a:solidFill>
                  </a:tcPr>
                </a:tc>
                <a:extLst>
                  <a:ext uri="{0D108BD9-81ED-4DB2-BD59-A6C34878D82A}">
                    <a16:rowId xmlns:a16="http://schemas.microsoft.com/office/drawing/2014/main" val="10000"/>
                  </a:ext>
                </a:extLst>
              </a:tr>
              <a:tr h="409696">
                <a:tc>
                  <a:txBody>
                    <a:bodyPr/>
                    <a:lstStyle/>
                    <a:p>
                      <a:pPr algn="l">
                        <a:defRPr sz="1800"/>
                      </a:pPr>
                      <a:r>
                        <a:rPr sz="2400">
                          <a:latin typeface="Times New Roman"/>
                          <a:ea typeface="Times New Roman"/>
                          <a:cs typeface="Times New Roman"/>
                          <a:sym typeface="Times New Roman"/>
                        </a:rPr>
                        <a:t>Linear Regression</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algn="l">
                        <a:defRPr sz="1800"/>
                      </a:pPr>
                      <a:r>
                        <a:rPr sz="2400">
                          <a:latin typeface="Times New Roman"/>
                          <a:ea typeface="Times New Roman"/>
                          <a:cs typeface="Times New Roman"/>
                          <a:sym typeface="Times New Roman"/>
                        </a:rPr>
                        <a:t>0.54</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algn="l">
                        <a:defRPr sz="1800"/>
                      </a:pPr>
                      <a:r>
                        <a:rPr sz="2400">
                          <a:latin typeface="Times New Roman"/>
                          <a:ea typeface="Times New Roman"/>
                          <a:cs typeface="Times New Roman"/>
                          <a:sym typeface="Times New Roman"/>
                        </a:rPr>
                        <a:t>12535</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noFill/>
                  </a:tcPr>
                </a:tc>
                <a:extLst>
                  <a:ext uri="{0D108BD9-81ED-4DB2-BD59-A6C34878D82A}">
                    <a16:rowId xmlns:a16="http://schemas.microsoft.com/office/drawing/2014/main" val="10001"/>
                  </a:ext>
                </a:extLst>
              </a:tr>
              <a:tr h="478588">
                <a:tc>
                  <a:txBody>
                    <a:bodyPr/>
                    <a:lstStyle/>
                    <a:p>
                      <a:pPr algn="l">
                        <a:defRPr sz="1800"/>
                      </a:pPr>
                      <a:r>
                        <a:rPr sz="2400">
                          <a:latin typeface="Times New Roman"/>
                          <a:ea typeface="Times New Roman"/>
                          <a:cs typeface="Times New Roman"/>
                          <a:sym typeface="Times New Roman"/>
                        </a:rPr>
                        <a:t>Ridge Regression</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algn="l">
                        <a:defRPr sz="1800"/>
                      </a:pPr>
                      <a:r>
                        <a:rPr sz="2400">
                          <a:latin typeface="Times New Roman"/>
                          <a:ea typeface="Times New Roman"/>
                          <a:cs typeface="Times New Roman"/>
                          <a:sym typeface="Times New Roman"/>
                        </a:rPr>
                        <a:t>0.56</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algn="l">
                        <a:defRPr sz="1800"/>
                      </a:pPr>
                      <a:r>
                        <a:rPr sz="2400">
                          <a:latin typeface="Times New Roman"/>
                          <a:ea typeface="Times New Roman"/>
                          <a:cs typeface="Times New Roman"/>
                          <a:sym typeface="Times New Roman"/>
                        </a:rPr>
                        <a:t>13042</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noFill/>
                  </a:tcPr>
                </a:tc>
                <a:extLst>
                  <a:ext uri="{0D108BD9-81ED-4DB2-BD59-A6C34878D82A}">
                    <a16:rowId xmlns:a16="http://schemas.microsoft.com/office/drawing/2014/main" val="10002"/>
                  </a:ext>
                </a:extLst>
              </a:tr>
              <a:tr h="409696">
                <a:tc>
                  <a:txBody>
                    <a:bodyPr/>
                    <a:lstStyle/>
                    <a:p>
                      <a:pPr algn="l">
                        <a:defRPr sz="1800"/>
                      </a:pPr>
                      <a:r>
                        <a:rPr sz="2400">
                          <a:latin typeface="Times New Roman"/>
                          <a:ea typeface="Times New Roman"/>
                          <a:cs typeface="Times New Roman"/>
                          <a:sym typeface="Times New Roman"/>
                        </a:rPr>
                        <a:t>GBT</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algn="l">
                        <a:defRPr sz="1800"/>
                      </a:pPr>
                      <a:r>
                        <a:rPr sz="2400">
                          <a:latin typeface="Times New Roman"/>
                          <a:ea typeface="Times New Roman"/>
                          <a:cs typeface="Times New Roman"/>
                          <a:sym typeface="Times New Roman"/>
                        </a:rPr>
                        <a:t>0.65</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algn="l">
                        <a:defRPr sz="1800"/>
                      </a:pPr>
                      <a:r>
                        <a:rPr sz="2400">
                          <a:latin typeface="Times New Roman"/>
                          <a:ea typeface="Times New Roman"/>
                          <a:cs typeface="Times New Roman"/>
                          <a:sym typeface="Times New Roman"/>
                        </a:rPr>
                        <a:t>11386</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noFill/>
                  </a:tcPr>
                </a:tc>
                <a:extLst>
                  <a:ext uri="{0D108BD9-81ED-4DB2-BD59-A6C34878D82A}">
                    <a16:rowId xmlns:a16="http://schemas.microsoft.com/office/drawing/2014/main" val="10003"/>
                  </a:ext>
                </a:extLst>
              </a:tr>
              <a:tr h="409696">
                <a:tc>
                  <a:txBody>
                    <a:bodyPr/>
                    <a:lstStyle/>
                    <a:p>
                      <a:pPr algn="l">
                        <a:defRPr sz="1800"/>
                      </a:pPr>
                      <a:r>
                        <a:rPr sz="2400">
                          <a:latin typeface="Times New Roman"/>
                          <a:ea typeface="Times New Roman"/>
                          <a:cs typeface="Times New Roman"/>
                          <a:sym typeface="Times New Roman"/>
                        </a:rPr>
                        <a:t>GBT /w TV</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algn="l">
                        <a:defRPr sz="1800"/>
                      </a:pPr>
                      <a:r>
                        <a:rPr sz="2400">
                          <a:latin typeface="Times New Roman"/>
                          <a:ea typeface="Times New Roman"/>
                          <a:cs typeface="Times New Roman"/>
                          <a:sym typeface="Times New Roman"/>
                        </a:rPr>
                        <a:t>0.68</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algn="l">
                        <a:defRPr sz="1800"/>
                      </a:pPr>
                      <a:r>
                        <a:rPr sz="2400">
                          <a:latin typeface="Times New Roman"/>
                          <a:ea typeface="Times New Roman"/>
                          <a:cs typeface="Times New Roman"/>
                          <a:sym typeface="Times New Roman"/>
                        </a:rPr>
                        <a:t>10801</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noFill/>
                  </a:tcPr>
                </a:tc>
                <a:extLst>
                  <a:ext uri="{0D108BD9-81ED-4DB2-BD59-A6C34878D82A}">
                    <a16:rowId xmlns:a16="http://schemas.microsoft.com/office/drawing/2014/main" val="10004"/>
                  </a:ext>
                </a:extLst>
              </a:tr>
              <a:tr h="409696">
                <a:tc>
                  <a:txBody>
                    <a:bodyPr/>
                    <a:lstStyle/>
                    <a:p>
                      <a:pPr algn="l">
                        <a:defRPr sz="1800"/>
                      </a:pPr>
                      <a:r>
                        <a:rPr sz="2400">
                          <a:latin typeface="Times New Roman"/>
                          <a:ea typeface="Times New Roman"/>
                          <a:cs typeface="Times New Roman"/>
                          <a:sym typeface="Times New Roman"/>
                        </a:rPr>
                        <a:t>GBT /w CV</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algn="l">
                        <a:defRPr sz="1800"/>
                      </a:pPr>
                      <a:r>
                        <a:rPr sz="2400">
                          <a:latin typeface="Times New Roman"/>
                          <a:ea typeface="Times New Roman"/>
                          <a:cs typeface="Times New Roman"/>
                          <a:sym typeface="Times New Roman"/>
                        </a:rPr>
                        <a:t>0.67</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algn="l">
                        <a:defRPr sz="1800"/>
                      </a:pPr>
                      <a:r>
                        <a:rPr sz="2400">
                          <a:latin typeface="Times New Roman"/>
                          <a:ea typeface="Times New Roman"/>
                          <a:cs typeface="Times New Roman"/>
                          <a:sym typeface="Times New Roman"/>
                        </a:rPr>
                        <a:t>11046</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noFill/>
                  </a:tcPr>
                </a:tc>
                <a:extLst>
                  <a:ext uri="{0D108BD9-81ED-4DB2-BD59-A6C34878D82A}">
                    <a16:rowId xmlns:a16="http://schemas.microsoft.com/office/drawing/2014/main" val="10005"/>
                  </a:ext>
                </a:extLst>
              </a:tr>
              <a:tr h="409696">
                <a:tc>
                  <a:txBody>
                    <a:bodyPr/>
                    <a:lstStyle/>
                    <a:p>
                      <a:pPr algn="l">
                        <a:defRPr sz="1800"/>
                      </a:pPr>
                      <a:r>
                        <a:rPr sz="2400">
                          <a:latin typeface="Times New Roman"/>
                          <a:ea typeface="Times New Roman"/>
                          <a:cs typeface="Times New Roman"/>
                          <a:sym typeface="Times New Roman"/>
                        </a:rPr>
                        <a:t>Random forest</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algn="l">
                        <a:defRPr sz="1800"/>
                      </a:pPr>
                      <a:r>
                        <a:rPr sz="2400">
                          <a:latin typeface="Times New Roman"/>
                          <a:ea typeface="Times New Roman"/>
                          <a:cs typeface="Times New Roman"/>
                          <a:sym typeface="Times New Roman"/>
                        </a:rPr>
                        <a:t>0.60</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algn="l">
                        <a:defRPr sz="1800"/>
                      </a:pPr>
                      <a:r>
                        <a:rPr sz="2400">
                          <a:latin typeface="Times New Roman"/>
                          <a:ea typeface="Times New Roman"/>
                          <a:cs typeface="Times New Roman"/>
                          <a:sym typeface="Times New Roman"/>
                        </a:rPr>
                        <a:t>12235</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noFill/>
                  </a:tcPr>
                </a:tc>
                <a:extLst>
                  <a:ext uri="{0D108BD9-81ED-4DB2-BD59-A6C34878D82A}">
                    <a16:rowId xmlns:a16="http://schemas.microsoft.com/office/drawing/2014/main" val="10006"/>
                  </a:ext>
                </a:extLst>
              </a:tr>
              <a:tr h="0">
                <a:tc>
                  <a:txBody>
                    <a:bodyPr/>
                    <a:lstStyle/>
                    <a:p>
                      <a:pPr algn="l">
                        <a:defRPr sz="1800"/>
                      </a:pPr>
                      <a:r>
                        <a:rPr sz="2400" b="1">
                          <a:solidFill>
                            <a:srgbClr val="FFFFFF"/>
                          </a:solidFill>
                          <a:latin typeface="Times New Roman"/>
                          <a:ea typeface="Times New Roman"/>
                          <a:cs typeface="Times New Roman"/>
                          <a:sym typeface="Times New Roman"/>
                        </a:rPr>
                        <a:t>“Seller Rating” Prediction model</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404040"/>
                    </a:solidFill>
                  </a:tcPr>
                </a:tc>
                <a:tc>
                  <a:txBody>
                    <a:bodyPr/>
                    <a:lstStyle/>
                    <a:p>
                      <a:pPr algn="l">
                        <a:defRPr sz="1800"/>
                      </a:pPr>
                      <a:r>
                        <a:rPr sz="2400" b="1">
                          <a:solidFill>
                            <a:srgbClr val="FFFFFF"/>
                          </a:solidFill>
                          <a:latin typeface="Times New Roman"/>
                          <a:ea typeface="Times New Roman"/>
                          <a:cs typeface="Times New Roman"/>
                          <a:sym typeface="Times New Roman"/>
                        </a:rPr>
                        <a:t>R2</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404040"/>
                    </a:solidFill>
                  </a:tcPr>
                </a:tc>
                <a:tc>
                  <a:txBody>
                    <a:bodyPr/>
                    <a:lstStyle/>
                    <a:p>
                      <a:pPr algn="l">
                        <a:defRPr sz="1800"/>
                      </a:pPr>
                      <a:r>
                        <a:rPr sz="2400" b="1">
                          <a:solidFill>
                            <a:srgbClr val="FFFFFF"/>
                          </a:solidFill>
                          <a:latin typeface="Times New Roman"/>
                          <a:ea typeface="Times New Roman"/>
                          <a:cs typeface="Times New Roman"/>
                          <a:sym typeface="Times New Roman"/>
                        </a:rPr>
                        <a:t>RMSE</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404040"/>
                    </a:solidFill>
                  </a:tcPr>
                </a:tc>
                <a:extLst>
                  <a:ext uri="{0D108BD9-81ED-4DB2-BD59-A6C34878D82A}">
                    <a16:rowId xmlns:a16="http://schemas.microsoft.com/office/drawing/2014/main" val="10007"/>
                  </a:ext>
                </a:extLst>
              </a:tr>
              <a:tr h="409696">
                <a:tc>
                  <a:txBody>
                    <a:bodyPr/>
                    <a:lstStyle/>
                    <a:p>
                      <a:pPr algn="l">
                        <a:defRPr sz="1800"/>
                      </a:pPr>
                      <a:r>
                        <a:rPr sz="2400">
                          <a:latin typeface="Times New Roman"/>
                          <a:ea typeface="Times New Roman"/>
                          <a:cs typeface="Times New Roman"/>
                          <a:sym typeface="Times New Roman"/>
                        </a:rPr>
                        <a:t>Recommendation model</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algn="l">
                        <a:defRPr sz="1800"/>
                      </a:pPr>
                      <a:r>
                        <a:rPr sz="2400">
                          <a:latin typeface="Times New Roman"/>
                          <a:ea typeface="Times New Roman"/>
                          <a:cs typeface="Times New Roman"/>
                          <a:sym typeface="Times New Roman"/>
                        </a:rPr>
                        <a:t>0.69</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algn="l">
                        <a:defRPr sz="1800"/>
                      </a:pPr>
                      <a:r>
                        <a:rPr sz="2400">
                          <a:latin typeface="Times New Roman"/>
                          <a:ea typeface="Times New Roman"/>
                          <a:cs typeface="Times New Roman"/>
                          <a:sym typeface="Times New Roman"/>
                        </a:rPr>
                        <a:t>0.44</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noFill/>
                  </a:tcPr>
                </a:tc>
                <a:extLst>
                  <a:ext uri="{0D108BD9-81ED-4DB2-BD59-A6C34878D82A}">
                    <a16:rowId xmlns:a16="http://schemas.microsoft.com/office/drawing/2014/main" val="10008"/>
                  </a:ext>
                </a:extLst>
              </a:tr>
            </a:tbl>
          </a:graphicData>
        </a:graphic>
      </p:graphicFrame>
      <p:sp>
        <p:nvSpPr>
          <p:cNvPr id="233" name="직선 연결선[R] 9"/>
          <p:cNvSpPr/>
          <p:nvPr/>
        </p:nvSpPr>
        <p:spPr>
          <a:xfrm>
            <a:off x="589026" y="1101444"/>
            <a:ext cx="11013949" cy="3"/>
          </a:xfrm>
          <a:prstGeom prst="line">
            <a:avLst/>
          </a:prstGeom>
          <a:ln w="60325">
            <a:solidFill>
              <a:srgbClr val="404040"/>
            </a:solidFill>
            <a:miter/>
          </a:ln>
        </p:spPr>
        <p:txBody>
          <a:bodyPr lIns="45718" tIns="45718" rIns="45718" bIns="45718"/>
          <a:lstStyle/>
          <a:p>
            <a:endParaRPr/>
          </a:p>
        </p:txBody>
      </p:sp>
      <p:sp>
        <p:nvSpPr>
          <p:cNvPr id="234" name="직선 연결선[R] 10"/>
          <p:cNvSpPr/>
          <p:nvPr/>
        </p:nvSpPr>
        <p:spPr>
          <a:xfrm>
            <a:off x="589026" y="6468783"/>
            <a:ext cx="11013949" cy="3"/>
          </a:xfrm>
          <a:prstGeom prst="line">
            <a:avLst/>
          </a:prstGeom>
          <a:ln w="60325">
            <a:solidFill>
              <a:srgbClr val="404040"/>
            </a:solidFill>
            <a:miter/>
          </a:ln>
        </p:spPr>
        <p:txBody>
          <a:bodyPr lIns="45718" tIns="45718" rIns="45718" bIns="45718"/>
          <a:lstStyle/>
          <a:p>
            <a:endParaRPr/>
          </a:p>
        </p:txBody>
      </p:sp>
      <p:sp>
        <p:nvSpPr>
          <p:cNvPr id="235" name="직사각형 11"/>
          <p:cNvSpPr txBox="1"/>
          <p:nvPr/>
        </p:nvSpPr>
        <p:spPr>
          <a:xfrm>
            <a:off x="634743" y="239512"/>
            <a:ext cx="9806466" cy="7153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8" tIns="45718" rIns="45718" bIns="45718">
            <a:spAutoFit/>
          </a:bodyPr>
          <a:lstStyle>
            <a:lvl1pPr>
              <a:defRPr sz="4400" b="1">
                <a:latin typeface="Times New Roman"/>
                <a:ea typeface="Times New Roman"/>
                <a:cs typeface="Times New Roman"/>
                <a:sym typeface="Times New Roman"/>
              </a:defRPr>
            </a:lvl1pPr>
          </a:lstStyle>
          <a:p>
            <a:r>
              <a:t>Conclusion (Comparing Pyspark Result)</a:t>
            </a:r>
          </a:p>
        </p:txBody>
      </p:sp>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 name="Rectangle 8"/>
          <p:cNvSpPr/>
          <p:nvPr/>
        </p:nvSpPr>
        <p:spPr>
          <a:xfrm>
            <a:off x="-1" y="-2"/>
            <a:ext cx="12191697" cy="685202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38" name="Rectangle 10"/>
          <p:cNvSpPr/>
          <p:nvPr/>
        </p:nvSpPr>
        <p:spPr>
          <a:xfrm>
            <a:off x="304" y="0"/>
            <a:ext cx="12191697"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39" name="Title 1"/>
          <p:cNvSpPr txBox="1">
            <a:spLocks noGrp="1"/>
          </p:cNvSpPr>
          <p:nvPr>
            <p:ph type="title"/>
          </p:nvPr>
        </p:nvSpPr>
        <p:spPr>
          <a:xfrm>
            <a:off x="6364609" y="2164480"/>
            <a:ext cx="3988366" cy="3544587"/>
          </a:xfrm>
          <a:prstGeom prst="rect">
            <a:avLst/>
          </a:prstGeom>
        </p:spPr>
        <p:txBody>
          <a:bodyPr anchor="t"/>
          <a:lstStyle>
            <a:lvl1pPr>
              <a:defRPr sz="5400" b="1">
                <a:solidFill>
                  <a:srgbClr val="44546A"/>
                </a:solidFill>
                <a:latin typeface="Times New Roman"/>
                <a:ea typeface="Times New Roman"/>
                <a:cs typeface="Times New Roman"/>
                <a:sym typeface="Times New Roman"/>
              </a:defRPr>
            </a:lvl1pPr>
          </a:lstStyle>
          <a:p>
            <a:r>
              <a:t>Thank You</a:t>
            </a:r>
          </a:p>
        </p:txBody>
      </p:sp>
      <p:pic>
        <p:nvPicPr>
          <p:cNvPr id="240" name="Graphic 5" descr="Graphic 5"/>
          <p:cNvPicPr>
            <a:picLocks noChangeAspect="1"/>
          </p:cNvPicPr>
          <p:nvPr/>
        </p:nvPicPr>
        <p:blipFill>
          <a:blip r:embed="rId2"/>
          <a:stretch>
            <a:fillRect/>
          </a:stretch>
        </p:blipFill>
        <p:spPr>
          <a:xfrm>
            <a:off x="340468" y="1815320"/>
            <a:ext cx="4141764" cy="4141762"/>
          </a:xfrm>
          <a:prstGeom prst="rect">
            <a:avLst/>
          </a:prstGeom>
          <a:ln w="12700">
            <a:miter lim="400000"/>
          </a:ln>
        </p:spPr>
      </p:pic>
      <p:grpSp>
        <p:nvGrpSpPr>
          <p:cNvPr id="244" name="Group 12"/>
          <p:cNvGrpSpPr/>
          <p:nvPr/>
        </p:nvGrpSpPr>
        <p:grpSpPr>
          <a:xfrm>
            <a:off x="-4258" y="-5979"/>
            <a:ext cx="6238684" cy="6863983"/>
            <a:chOff x="-1" y="0"/>
            <a:chExt cx="6238682" cy="6863982"/>
          </a:xfrm>
        </p:grpSpPr>
        <p:sp>
          <p:nvSpPr>
            <p:cNvPr id="241" name="Freeform: Shape 13"/>
            <p:cNvSpPr/>
            <p:nvPr/>
          </p:nvSpPr>
          <p:spPr>
            <a:xfrm flipH="1">
              <a:off x="0" y="41134"/>
              <a:ext cx="6028751" cy="6816871"/>
            </a:xfrm>
            <a:custGeom>
              <a:avLst/>
              <a:gdLst/>
              <a:ahLst/>
              <a:cxnLst>
                <a:cxn ang="0">
                  <a:pos x="wd2" y="hd2"/>
                </a:cxn>
                <a:cxn ang="5400000">
                  <a:pos x="wd2" y="hd2"/>
                </a:cxn>
                <a:cxn ang="10800000">
                  <a:pos x="wd2" y="hd2"/>
                </a:cxn>
                <a:cxn ang="16200000">
                  <a:pos x="wd2" y="hd2"/>
                </a:cxn>
              </a:cxnLst>
              <a:rect l="0" t="0" r="r" b="b"/>
              <a:pathLst>
                <a:path w="21598" h="21593" extrusionOk="0">
                  <a:moveTo>
                    <a:pt x="21598" y="19497"/>
                  </a:moveTo>
                  <a:lnTo>
                    <a:pt x="21598" y="21593"/>
                  </a:lnTo>
                  <a:lnTo>
                    <a:pt x="18478" y="21593"/>
                  </a:lnTo>
                  <a:lnTo>
                    <a:pt x="19156" y="21182"/>
                  </a:lnTo>
                  <a:cubicBezTo>
                    <a:pt x="19325" y="21074"/>
                    <a:pt x="19492" y="20961"/>
                    <a:pt x="19659" y="20847"/>
                  </a:cubicBezTo>
                  <a:cubicBezTo>
                    <a:pt x="19826" y="20734"/>
                    <a:pt x="19994" y="20618"/>
                    <a:pt x="20161" y="20501"/>
                  </a:cubicBezTo>
                  <a:lnTo>
                    <a:pt x="21178" y="19782"/>
                  </a:lnTo>
                  <a:close/>
                  <a:moveTo>
                    <a:pt x="16054" y="2"/>
                  </a:moveTo>
                  <a:cubicBezTo>
                    <a:pt x="16282" y="5"/>
                    <a:pt x="16510" y="12"/>
                    <a:pt x="16739" y="24"/>
                  </a:cubicBezTo>
                  <a:cubicBezTo>
                    <a:pt x="17655" y="71"/>
                    <a:pt x="18564" y="196"/>
                    <a:pt x="19453" y="397"/>
                  </a:cubicBezTo>
                  <a:cubicBezTo>
                    <a:pt x="20123" y="549"/>
                    <a:pt x="20778" y="750"/>
                    <a:pt x="21410" y="998"/>
                  </a:cubicBezTo>
                  <a:lnTo>
                    <a:pt x="21598" y="1077"/>
                  </a:lnTo>
                  <a:lnTo>
                    <a:pt x="21598" y="2320"/>
                  </a:lnTo>
                  <a:lnTo>
                    <a:pt x="21463" y="2256"/>
                  </a:lnTo>
                  <a:cubicBezTo>
                    <a:pt x="20721" y="1930"/>
                    <a:pt x="19940" y="1679"/>
                    <a:pt x="19136" y="1506"/>
                  </a:cubicBezTo>
                  <a:cubicBezTo>
                    <a:pt x="18326" y="1332"/>
                    <a:pt x="17499" y="1228"/>
                    <a:pt x="16666" y="1195"/>
                  </a:cubicBezTo>
                  <a:cubicBezTo>
                    <a:pt x="15830" y="1157"/>
                    <a:pt x="14993" y="1184"/>
                    <a:pt x="14162" y="1275"/>
                  </a:cubicBezTo>
                  <a:cubicBezTo>
                    <a:pt x="13331" y="1368"/>
                    <a:pt x="12509" y="1521"/>
                    <a:pt x="11706" y="1732"/>
                  </a:cubicBezTo>
                  <a:cubicBezTo>
                    <a:pt x="9284" y="2378"/>
                    <a:pt x="7049" y="3482"/>
                    <a:pt x="5157" y="4967"/>
                  </a:cubicBezTo>
                  <a:cubicBezTo>
                    <a:pt x="4534" y="5466"/>
                    <a:pt x="3960" y="6010"/>
                    <a:pt x="3442" y="6595"/>
                  </a:cubicBezTo>
                  <a:cubicBezTo>
                    <a:pt x="2923" y="7179"/>
                    <a:pt x="2468" y="7805"/>
                    <a:pt x="2085" y="8466"/>
                  </a:cubicBezTo>
                  <a:cubicBezTo>
                    <a:pt x="1698" y="9125"/>
                    <a:pt x="1389" y="9817"/>
                    <a:pt x="1164" y="10533"/>
                  </a:cubicBezTo>
                  <a:cubicBezTo>
                    <a:pt x="942" y="11252"/>
                    <a:pt x="829" y="11995"/>
                    <a:pt x="828" y="12741"/>
                  </a:cubicBezTo>
                  <a:cubicBezTo>
                    <a:pt x="829" y="13104"/>
                    <a:pt x="877" y="13465"/>
                    <a:pt x="970" y="13819"/>
                  </a:cubicBezTo>
                  <a:cubicBezTo>
                    <a:pt x="1068" y="14168"/>
                    <a:pt x="1208" y="14507"/>
                    <a:pt x="1388" y="14829"/>
                  </a:cubicBezTo>
                  <a:cubicBezTo>
                    <a:pt x="1476" y="14990"/>
                    <a:pt x="1575" y="15148"/>
                    <a:pt x="1679" y="15304"/>
                  </a:cubicBezTo>
                  <a:cubicBezTo>
                    <a:pt x="1783" y="15459"/>
                    <a:pt x="1896" y="15613"/>
                    <a:pt x="2013" y="15764"/>
                  </a:cubicBezTo>
                  <a:cubicBezTo>
                    <a:pt x="2250" y="16066"/>
                    <a:pt x="2513" y="16359"/>
                    <a:pt x="2786" y="16653"/>
                  </a:cubicBezTo>
                  <a:cubicBezTo>
                    <a:pt x="3058" y="16948"/>
                    <a:pt x="3345" y="17242"/>
                    <a:pt x="3622" y="17549"/>
                  </a:cubicBezTo>
                  <a:cubicBezTo>
                    <a:pt x="3762" y="17702"/>
                    <a:pt x="3900" y="17858"/>
                    <a:pt x="4038" y="18017"/>
                  </a:cubicBezTo>
                  <a:lnTo>
                    <a:pt x="4237" y="18246"/>
                  </a:lnTo>
                  <a:cubicBezTo>
                    <a:pt x="4303" y="18320"/>
                    <a:pt x="4365" y="18395"/>
                    <a:pt x="4433" y="18466"/>
                  </a:cubicBezTo>
                  <a:cubicBezTo>
                    <a:pt x="4957" y="19036"/>
                    <a:pt x="5519" y="19578"/>
                    <a:pt x="6114" y="20090"/>
                  </a:cubicBezTo>
                  <a:cubicBezTo>
                    <a:pt x="6406" y="20343"/>
                    <a:pt x="6704" y="20587"/>
                    <a:pt x="7008" y="20821"/>
                  </a:cubicBezTo>
                  <a:cubicBezTo>
                    <a:pt x="7313" y="21055"/>
                    <a:pt x="7623" y="21282"/>
                    <a:pt x="7945" y="21495"/>
                  </a:cubicBezTo>
                  <a:lnTo>
                    <a:pt x="8100" y="21593"/>
                  </a:lnTo>
                  <a:lnTo>
                    <a:pt x="5121" y="21593"/>
                  </a:lnTo>
                  <a:lnTo>
                    <a:pt x="4755" y="21266"/>
                  </a:lnTo>
                  <a:cubicBezTo>
                    <a:pt x="4440" y="20965"/>
                    <a:pt x="4145" y="20649"/>
                    <a:pt x="3871" y="20317"/>
                  </a:cubicBezTo>
                  <a:cubicBezTo>
                    <a:pt x="3600" y="19989"/>
                    <a:pt x="3341" y="19655"/>
                    <a:pt x="3100" y="19314"/>
                  </a:cubicBezTo>
                  <a:cubicBezTo>
                    <a:pt x="3038" y="19229"/>
                    <a:pt x="2979" y="19143"/>
                    <a:pt x="2919" y="19058"/>
                  </a:cubicBezTo>
                  <a:lnTo>
                    <a:pt x="2747" y="18810"/>
                  </a:lnTo>
                  <a:cubicBezTo>
                    <a:pt x="2637" y="18650"/>
                    <a:pt x="2522" y="18490"/>
                    <a:pt x="2407" y="18329"/>
                  </a:cubicBezTo>
                  <a:lnTo>
                    <a:pt x="1701" y="17341"/>
                  </a:lnTo>
                  <a:cubicBezTo>
                    <a:pt x="1465" y="17006"/>
                    <a:pt x="1231" y="16661"/>
                    <a:pt x="1013" y="16301"/>
                  </a:cubicBezTo>
                  <a:cubicBezTo>
                    <a:pt x="904" y="16122"/>
                    <a:pt x="799" y="15939"/>
                    <a:pt x="703" y="15751"/>
                  </a:cubicBezTo>
                  <a:cubicBezTo>
                    <a:pt x="606" y="15563"/>
                    <a:pt x="518" y="15372"/>
                    <a:pt x="439" y="15178"/>
                  </a:cubicBezTo>
                  <a:cubicBezTo>
                    <a:pt x="360" y="14984"/>
                    <a:pt x="293" y="14782"/>
                    <a:pt x="236" y="14580"/>
                  </a:cubicBezTo>
                  <a:cubicBezTo>
                    <a:pt x="209" y="14479"/>
                    <a:pt x="182" y="14378"/>
                    <a:pt x="161" y="14276"/>
                  </a:cubicBezTo>
                  <a:lnTo>
                    <a:pt x="128" y="14123"/>
                  </a:lnTo>
                  <a:lnTo>
                    <a:pt x="100" y="13970"/>
                  </a:lnTo>
                  <a:cubicBezTo>
                    <a:pt x="31" y="13563"/>
                    <a:pt x="-2" y="13152"/>
                    <a:pt x="0" y="12741"/>
                  </a:cubicBezTo>
                  <a:cubicBezTo>
                    <a:pt x="3" y="11937"/>
                    <a:pt x="97" y="11136"/>
                    <a:pt x="283" y="10349"/>
                  </a:cubicBezTo>
                  <a:cubicBezTo>
                    <a:pt x="466" y="9559"/>
                    <a:pt x="751" y="8790"/>
                    <a:pt x="1130" y="8057"/>
                  </a:cubicBezTo>
                  <a:cubicBezTo>
                    <a:pt x="1893" y="6592"/>
                    <a:pt x="3003" y="5281"/>
                    <a:pt x="4309" y="4165"/>
                  </a:cubicBezTo>
                  <a:cubicBezTo>
                    <a:pt x="4964" y="3608"/>
                    <a:pt x="5669" y="3098"/>
                    <a:pt x="6417" y="2641"/>
                  </a:cubicBezTo>
                  <a:cubicBezTo>
                    <a:pt x="8670" y="1254"/>
                    <a:pt x="11275" y="379"/>
                    <a:pt x="14002" y="95"/>
                  </a:cubicBezTo>
                  <a:cubicBezTo>
                    <a:pt x="14683" y="24"/>
                    <a:pt x="15368" y="-7"/>
                    <a:pt x="16054" y="2"/>
                  </a:cubicBezTo>
                  <a:close/>
                </a:path>
              </a:pathLst>
            </a:custGeom>
            <a:gradFill flip="none" rotWithShape="1">
              <a:gsLst>
                <a:gs pos="2000">
                  <a:srgbClr val="FFFFFF">
                    <a:alpha val="10000"/>
                  </a:srgbClr>
                </a:gs>
                <a:gs pos="16000">
                  <a:schemeClr val="accent6">
                    <a:alpha val="10000"/>
                  </a:schemeClr>
                </a:gs>
                <a:gs pos="85000">
                  <a:schemeClr val="accent1">
                    <a:alpha val="10000"/>
                  </a:schemeClr>
                </a:gs>
                <a:gs pos="100000">
                  <a:srgbClr val="FFFFFF">
                    <a:alpha val="10000"/>
                  </a:srgbClr>
                </a:gs>
              </a:gsLst>
              <a:lin ang="12000000" scaled="0"/>
            </a:gradFill>
            <a:ln w="12700" cap="flat">
              <a:noFill/>
              <a:miter lim="400000"/>
            </a:ln>
            <a:effectLst/>
          </p:spPr>
          <p:txBody>
            <a:bodyPr wrap="square" lIns="45718" tIns="45718" rIns="45718" bIns="45718" numCol="1" anchor="ctr">
              <a:noAutofit/>
            </a:bodyPr>
            <a:lstStyle/>
            <a:p>
              <a:pPr algn="ctr">
                <a:defRPr>
                  <a:solidFill>
                    <a:srgbClr val="FFFFFF"/>
                  </a:solidFill>
                </a:defRPr>
              </a:pPr>
              <a:endParaRPr/>
            </a:p>
          </p:txBody>
        </p:sp>
        <p:sp>
          <p:nvSpPr>
            <p:cNvPr id="242" name="Freeform: Shape 14"/>
            <p:cNvSpPr/>
            <p:nvPr/>
          </p:nvSpPr>
          <p:spPr>
            <a:xfrm flipH="1">
              <a:off x="-2" y="5977"/>
              <a:ext cx="6165124" cy="6858005"/>
            </a:xfrm>
            <a:custGeom>
              <a:avLst/>
              <a:gdLst/>
              <a:ahLst/>
              <a:cxnLst>
                <a:cxn ang="0">
                  <a:pos x="wd2" y="hd2"/>
                </a:cxn>
                <a:cxn ang="5400000">
                  <a:pos x="wd2" y="hd2"/>
                </a:cxn>
                <a:cxn ang="10800000">
                  <a:pos x="wd2" y="hd2"/>
                </a:cxn>
                <a:cxn ang="16200000">
                  <a:pos x="wd2" y="hd2"/>
                </a:cxn>
              </a:cxnLst>
              <a:rect l="0" t="0" r="r" b="b"/>
              <a:pathLst>
                <a:path w="21599" h="21600" extrusionOk="0">
                  <a:moveTo>
                    <a:pt x="21599" y="20934"/>
                  </a:moveTo>
                  <a:lnTo>
                    <a:pt x="21599" y="21600"/>
                  </a:lnTo>
                  <a:lnTo>
                    <a:pt x="20677" y="21600"/>
                  </a:lnTo>
                  <a:lnTo>
                    <a:pt x="21106" y="21295"/>
                  </a:lnTo>
                  <a:close/>
                  <a:moveTo>
                    <a:pt x="9286" y="0"/>
                  </a:moveTo>
                  <a:lnTo>
                    <a:pt x="20246" y="0"/>
                  </a:lnTo>
                  <a:lnTo>
                    <a:pt x="20773" y="215"/>
                  </a:lnTo>
                  <a:cubicBezTo>
                    <a:pt x="20984" y="309"/>
                    <a:pt x="21193" y="407"/>
                    <a:pt x="21398" y="511"/>
                  </a:cubicBezTo>
                  <a:lnTo>
                    <a:pt x="21599" y="620"/>
                  </a:lnTo>
                  <a:lnTo>
                    <a:pt x="21599" y="1692"/>
                  </a:lnTo>
                  <a:lnTo>
                    <a:pt x="21480" y="1629"/>
                  </a:lnTo>
                  <a:cubicBezTo>
                    <a:pt x="20729" y="1260"/>
                    <a:pt x="19930" y="976"/>
                    <a:pt x="19103" y="786"/>
                  </a:cubicBezTo>
                  <a:cubicBezTo>
                    <a:pt x="18692" y="691"/>
                    <a:pt x="18276" y="616"/>
                    <a:pt x="17856" y="563"/>
                  </a:cubicBezTo>
                  <a:cubicBezTo>
                    <a:pt x="17439" y="510"/>
                    <a:pt x="17019" y="476"/>
                    <a:pt x="16599" y="462"/>
                  </a:cubicBezTo>
                  <a:cubicBezTo>
                    <a:pt x="16417" y="455"/>
                    <a:pt x="16232" y="452"/>
                    <a:pt x="16050" y="452"/>
                  </a:cubicBezTo>
                  <a:cubicBezTo>
                    <a:pt x="15387" y="452"/>
                    <a:pt x="14726" y="497"/>
                    <a:pt x="14071" y="586"/>
                  </a:cubicBezTo>
                  <a:cubicBezTo>
                    <a:pt x="13641" y="648"/>
                    <a:pt x="13223" y="723"/>
                    <a:pt x="12828" y="809"/>
                  </a:cubicBezTo>
                  <a:cubicBezTo>
                    <a:pt x="12401" y="903"/>
                    <a:pt x="11990" y="1011"/>
                    <a:pt x="11605" y="1126"/>
                  </a:cubicBezTo>
                  <a:cubicBezTo>
                    <a:pt x="11203" y="1247"/>
                    <a:pt x="10804" y="1383"/>
                    <a:pt x="10414" y="1531"/>
                  </a:cubicBezTo>
                  <a:cubicBezTo>
                    <a:pt x="10025" y="1680"/>
                    <a:pt x="9636" y="1845"/>
                    <a:pt x="9258" y="2021"/>
                  </a:cubicBezTo>
                  <a:cubicBezTo>
                    <a:pt x="8495" y="2376"/>
                    <a:pt x="7761" y="2779"/>
                    <a:pt x="7060" y="3228"/>
                  </a:cubicBezTo>
                  <a:cubicBezTo>
                    <a:pt x="6917" y="3321"/>
                    <a:pt x="6729" y="3444"/>
                    <a:pt x="6542" y="3575"/>
                  </a:cubicBezTo>
                  <a:cubicBezTo>
                    <a:pt x="6471" y="3623"/>
                    <a:pt x="6399" y="3674"/>
                    <a:pt x="6329" y="3724"/>
                  </a:cubicBezTo>
                  <a:lnTo>
                    <a:pt x="6286" y="3754"/>
                  </a:lnTo>
                  <a:cubicBezTo>
                    <a:pt x="6196" y="3817"/>
                    <a:pt x="6110" y="3881"/>
                    <a:pt x="6037" y="3936"/>
                  </a:cubicBezTo>
                  <a:cubicBezTo>
                    <a:pt x="5675" y="4207"/>
                    <a:pt x="5359" y="4462"/>
                    <a:pt x="5066" y="4715"/>
                  </a:cubicBezTo>
                  <a:cubicBezTo>
                    <a:pt x="4436" y="5257"/>
                    <a:pt x="3858" y="5846"/>
                    <a:pt x="3337" y="6477"/>
                  </a:cubicBezTo>
                  <a:cubicBezTo>
                    <a:pt x="3071" y="6802"/>
                    <a:pt x="2823" y="7133"/>
                    <a:pt x="2600" y="7461"/>
                  </a:cubicBezTo>
                  <a:cubicBezTo>
                    <a:pt x="2351" y="7837"/>
                    <a:pt x="2146" y="8179"/>
                    <a:pt x="1974" y="8508"/>
                  </a:cubicBezTo>
                  <a:cubicBezTo>
                    <a:pt x="1923" y="8600"/>
                    <a:pt x="1876" y="8694"/>
                    <a:pt x="1836" y="8776"/>
                  </a:cubicBezTo>
                  <a:lnTo>
                    <a:pt x="1769" y="8910"/>
                  </a:lnTo>
                  <a:lnTo>
                    <a:pt x="1705" y="9046"/>
                  </a:lnTo>
                  <a:lnTo>
                    <a:pt x="1695" y="9067"/>
                  </a:lnTo>
                  <a:cubicBezTo>
                    <a:pt x="1656" y="9155"/>
                    <a:pt x="1618" y="9237"/>
                    <a:pt x="1584" y="9322"/>
                  </a:cubicBezTo>
                  <a:cubicBezTo>
                    <a:pt x="1569" y="9356"/>
                    <a:pt x="1555" y="9390"/>
                    <a:pt x="1541" y="9425"/>
                  </a:cubicBezTo>
                  <a:cubicBezTo>
                    <a:pt x="1515" y="9488"/>
                    <a:pt x="1491" y="9545"/>
                    <a:pt x="1469" y="9604"/>
                  </a:cubicBezTo>
                  <a:lnTo>
                    <a:pt x="1469" y="9606"/>
                  </a:lnTo>
                  <a:cubicBezTo>
                    <a:pt x="1321" y="9981"/>
                    <a:pt x="1196" y="10365"/>
                    <a:pt x="1097" y="10753"/>
                  </a:cubicBezTo>
                  <a:cubicBezTo>
                    <a:pt x="897" y="11533"/>
                    <a:pt x="796" y="12331"/>
                    <a:pt x="796" y="13132"/>
                  </a:cubicBezTo>
                  <a:cubicBezTo>
                    <a:pt x="799" y="13528"/>
                    <a:pt x="843" y="13924"/>
                    <a:pt x="927" y="14313"/>
                  </a:cubicBezTo>
                  <a:cubicBezTo>
                    <a:pt x="1013" y="14697"/>
                    <a:pt x="1141" y="15073"/>
                    <a:pt x="1310" y="15433"/>
                  </a:cubicBezTo>
                  <a:cubicBezTo>
                    <a:pt x="1338" y="15496"/>
                    <a:pt x="1369" y="15557"/>
                    <a:pt x="1402" y="15623"/>
                  </a:cubicBezTo>
                  <a:cubicBezTo>
                    <a:pt x="1415" y="15648"/>
                    <a:pt x="1428" y="15674"/>
                    <a:pt x="1441" y="15700"/>
                  </a:cubicBezTo>
                  <a:lnTo>
                    <a:pt x="1476" y="15764"/>
                  </a:lnTo>
                  <a:cubicBezTo>
                    <a:pt x="1513" y="15832"/>
                    <a:pt x="1548" y="15897"/>
                    <a:pt x="1587" y="15960"/>
                  </a:cubicBezTo>
                  <a:cubicBezTo>
                    <a:pt x="1674" y="16114"/>
                    <a:pt x="1775" y="16270"/>
                    <a:pt x="1914" y="16472"/>
                  </a:cubicBezTo>
                  <a:cubicBezTo>
                    <a:pt x="2023" y="16631"/>
                    <a:pt x="2139" y="16786"/>
                    <a:pt x="2278" y="16968"/>
                  </a:cubicBezTo>
                  <a:cubicBezTo>
                    <a:pt x="2407" y="17136"/>
                    <a:pt x="2542" y="17301"/>
                    <a:pt x="2669" y="17456"/>
                  </a:cubicBezTo>
                  <a:cubicBezTo>
                    <a:pt x="2831" y="17651"/>
                    <a:pt x="3001" y="17849"/>
                    <a:pt x="3165" y="18041"/>
                  </a:cubicBezTo>
                  <a:cubicBezTo>
                    <a:pt x="3272" y="18166"/>
                    <a:pt x="3378" y="18290"/>
                    <a:pt x="3492" y="18424"/>
                  </a:cubicBezTo>
                  <a:cubicBezTo>
                    <a:pt x="3606" y="18559"/>
                    <a:pt x="3756" y="18736"/>
                    <a:pt x="3907" y="18919"/>
                  </a:cubicBezTo>
                  <a:cubicBezTo>
                    <a:pt x="3978" y="19006"/>
                    <a:pt x="4052" y="19099"/>
                    <a:pt x="4118" y="19182"/>
                  </a:cubicBezTo>
                  <a:cubicBezTo>
                    <a:pt x="4184" y="19265"/>
                    <a:pt x="4246" y="19342"/>
                    <a:pt x="4308" y="19418"/>
                  </a:cubicBezTo>
                  <a:cubicBezTo>
                    <a:pt x="4415" y="19553"/>
                    <a:pt x="4529" y="19688"/>
                    <a:pt x="4640" y="19818"/>
                  </a:cubicBezTo>
                  <a:lnTo>
                    <a:pt x="4704" y="19894"/>
                  </a:lnTo>
                  <a:lnTo>
                    <a:pt x="4736" y="19930"/>
                  </a:lnTo>
                  <a:cubicBezTo>
                    <a:pt x="4860" y="20071"/>
                    <a:pt x="4988" y="20216"/>
                    <a:pt x="5119" y="20354"/>
                  </a:cubicBezTo>
                  <a:cubicBezTo>
                    <a:pt x="5406" y="20661"/>
                    <a:pt x="5702" y="20952"/>
                    <a:pt x="5996" y="21220"/>
                  </a:cubicBezTo>
                  <a:lnTo>
                    <a:pt x="6436" y="21600"/>
                  </a:lnTo>
                  <a:lnTo>
                    <a:pt x="3945" y="21600"/>
                  </a:lnTo>
                  <a:lnTo>
                    <a:pt x="3649" y="21312"/>
                  </a:lnTo>
                  <a:cubicBezTo>
                    <a:pt x="3031" y="20669"/>
                    <a:pt x="2478" y="19972"/>
                    <a:pt x="2001" y="19228"/>
                  </a:cubicBezTo>
                  <a:cubicBezTo>
                    <a:pt x="691" y="17178"/>
                    <a:pt x="1" y="14847"/>
                    <a:pt x="0" y="12473"/>
                  </a:cubicBezTo>
                  <a:cubicBezTo>
                    <a:pt x="-1" y="6919"/>
                    <a:pt x="3694" y="2153"/>
                    <a:pt x="8962" y="117"/>
                  </a:cubicBezTo>
                  <a:close/>
                </a:path>
              </a:pathLst>
            </a:custGeom>
            <a:gradFill flip="none" rotWithShape="1">
              <a:gsLst>
                <a:gs pos="2000">
                  <a:srgbClr val="FFFFFF">
                    <a:alpha val="10000"/>
                  </a:srgbClr>
                </a:gs>
                <a:gs pos="16000">
                  <a:schemeClr val="accent6">
                    <a:alpha val="10000"/>
                  </a:schemeClr>
                </a:gs>
                <a:gs pos="85000">
                  <a:schemeClr val="accent1">
                    <a:alpha val="10000"/>
                  </a:schemeClr>
                </a:gs>
                <a:gs pos="100000">
                  <a:srgbClr val="FFFFFF">
                    <a:alpha val="10000"/>
                  </a:srgbClr>
                </a:gs>
              </a:gsLst>
              <a:lin ang="12000000" scaled="0"/>
            </a:gradFill>
            <a:ln w="12700" cap="flat">
              <a:noFill/>
              <a:miter lim="400000"/>
            </a:ln>
            <a:effectLst/>
          </p:spPr>
          <p:txBody>
            <a:bodyPr wrap="square" lIns="45718" tIns="45718" rIns="45718" bIns="45718" numCol="1" anchor="ctr">
              <a:noAutofit/>
            </a:bodyPr>
            <a:lstStyle/>
            <a:p>
              <a:pPr algn="ctr">
                <a:defRPr>
                  <a:solidFill>
                    <a:srgbClr val="FFFFFF"/>
                  </a:solidFill>
                </a:defRPr>
              </a:pPr>
              <a:endParaRPr/>
            </a:p>
          </p:txBody>
        </p:sp>
        <p:sp>
          <p:nvSpPr>
            <p:cNvPr id="243" name="Freeform: Shape 15"/>
            <p:cNvSpPr/>
            <p:nvPr/>
          </p:nvSpPr>
          <p:spPr>
            <a:xfrm flipH="1">
              <a:off x="-2" y="-1"/>
              <a:ext cx="6238683" cy="6858005"/>
            </a:xfrm>
            <a:custGeom>
              <a:avLst/>
              <a:gdLst/>
              <a:ahLst/>
              <a:cxnLst>
                <a:cxn ang="0">
                  <a:pos x="wd2" y="hd2"/>
                </a:cxn>
                <a:cxn ang="5400000">
                  <a:pos x="wd2" y="hd2"/>
                </a:cxn>
                <a:cxn ang="10800000">
                  <a:pos x="wd2" y="hd2"/>
                </a:cxn>
                <a:cxn ang="16200000">
                  <a:pos x="wd2" y="hd2"/>
                </a:cxn>
              </a:cxnLst>
              <a:rect l="0" t="0" r="r" b="b"/>
              <a:pathLst>
                <a:path w="21599" h="21600" extrusionOk="0">
                  <a:moveTo>
                    <a:pt x="21599" y="20934"/>
                  </a:moveTo>
                  <a:lnTo>
                    <a:pt x="21599" y="21600"/>
                  </a:lnTo>
                  <a:lnTo>
                    <a:pt x="20677" y="21600"/>
                  </a:lnTo>
                  <a:lnTo>
                    <a:pt x="21106" y="21295"/>
                  </a:lnTo>
                  <a:close/>
                  <a:moveTo>
                    <a:pt x="9286" y="0"/>
                  </a:moveTo>
                  <a:lnTo>
                    <a:pt x="20246" y="0"/>
                  </a:lnTo>
                  <a:lnTo>
                    <a:pt x="20773" y="215"/>
                  </a:lnTo>
                  <a:cubicBezTo>
                    <a:pt x="20984" y="309"/>
                    <a:pt x="21193" y="407"/>
                    <a:pt x="21398" y="511"/>
                  </a:cubicBezTo>
                  <a:lnTo>
                    <a:pt x="21599" y="620"/>
                  </a:lnTo>
                  <a:lnTo>
                    <a:pt x="21599" y="1692"/>
                  </a:lnTo>
                  <a:lnTo>
                    <a:pt x="21480" y="1629"/>
                  </a:lnTo>
                  <a:cubicBezTo>
                    <a:pt x="20729" y="1260"/>
                    <a:pt x="19930" y="976"/>
                    <a:pt x="19103" y="786"/>
                  </a:cubicBezTo>
                  <a:cubicBezTo>
                    <a:pt x="18692" y="691"/>
                    <a:pt x="18276" y="616"/>
                    <a:pt x="17856" y="563"/>
                  </a:cubicBezTo>
                  <a:cubicBezTo>
                    <a:pt x="17439" y="510"/>
                    <a:pt x="17019" y="476"/>
                    <a:pt x="16599" y="462"/>
                  </a:cubicBezTo>
                  <a:cubicBezTo>
                    <a:pt x="16417" y="455"/>
                    <a:pt x="16232" y="452"/>
                    <a:pt x="16050" y="452"/>
                  </a:cubicBezTo>
                  <a:cubicBezTo>
                    <a:pt x="15387" y="452"/>
                    <a:pt x="14726" y="497"/>
                    <a:pt x="14071" y="586"/>
                  </a:cubicBezTo>
                  <a:cubicBezTo>
                    <a:pt x="13641" y="648"/>
                    <a:pt x="13223" y="723"/>
                    <a:pt x="12828" y="809"/>
                  </a:cubicBezTo>
                  <a:cubicBezTo>
                    <a:pt x="12401" y="903"/>
                    <a:pt x="11990" y="1011"/>
                    <a:pt x="11605" y="1126"/>
                  </a:cubicBezTo>
                  <a:cubicBezTo>
                    <a:pt x="11203" y="1247"/>
                    <a:pt x="10804" y="1383"/>
                    <a:pt x="10414" y="1531"/>
                  </a:cubicBezTo>
                  <a:cubicBezTo>
                    <a:pt x="10025" y="1680"/>
                    <a:pt x="9636" y="1845"/>
                    <a:pt x="9258" y="2021"/>
                  </a:cubicBezTo>
                  <a:cubicBezTo>
                    <a:pt x="8495" y="2376"/>
                    <a:pt x="7761" y="2779"/>
                    <a:pt x="7060" y="3228"/>
                  </a:cubicBezTo>
                  <a:cubicBezTo>
                    <a:pt x="6917" y="3321"/>
                    <a:pt x="6729" y="3444"/>
                    <a:pt x="6542" y="3575"/>
                  </a:cubicBezTo>
                  <a:cubicBezTo>
                    <a:pt x="6471" y="3623"/>
                    <a:pt x="6399" y="3674"/>
                    <a:pt x="6329" y="3724"/>
                  </a:cubicBezTo>
                  <a:lnTo>
                    <a:pt x="6286" y="3754"/>
                  </a:lnTo>
                  <a:cubicBezTo>
                    <a:pt x="6196" y="3817"/>
                    <a:pt x="6110" y="3881"/>
                    <a:pt x="6037" y="3936"/>
                  </a:cubicBezTo>
                  <a:cubicBezTo>
                    <a:pt x="5675" y="4207"/>
                    <a:pt x="5359" y="4462"/>
                    <a:pt x="5066" y="4715"/>
                  </a:cubicBezTo>
                  <a:cubicBezTo>
                    <a:pt x="4436" y="5257"/>
                    <a:pt x="3858" y="5846"/>
                    <a:pt x="3337" y="6477"/>
                  </a:cubicBezTo>
                  <a:cubicBezTo>
                    <a:pt x="3071" y="6802"/>
                    <a:pt x="2823" y="7133"/>
                    <a:pt x="2600" y="7461"/>
                  </a:cubicBezTo>
                  <a:cubicBezTo>
                    <a:pt x="2351" y="7837"/>
                    <a:pt x="2146" y="8179"/>
                    <a:pt x="1974" y="8508"/>
                  </a:cubicBezTo>
                  <a:cubicBezTo>
                    <a:pt x="1923" y="8600"/>
                    <a:pt x="1876" y="8694"/>
                    <a:pt x="1836" y="8776"/>
                  </a:cubicBezTo>
                  <a:lnTo>
                    <a:pt x="1769" y="8910"/>
                  </a:lnTo>
                  <a:lnTo>
                    <a:pt x="1705" y="9046"/>
                  </a:lnTo>
                  <a:lnTo>
                    <a:pt x="1695" y="9067"/>
                  </a:lnTo>
                  <a:cubicBezTo>
                    <a:pt x="1656" y="9155"/>
                    <a:pt x="1618" y="9237"/>
                    <a:pt x="1584" y="9322"/>
                  </a:cubicBezTo>
                  <a:cubicBezTo>
                    <a:pt x="1569" y="9356"/>
                    <a:pt x="1555" y="9390"/>
                    <a:pt x="1541" y="9425"/>
                  </a:cubicBezTo>
                  <a:cubicBezTo>
                    <a:pt x="1515" y="9488"/>
                    <a:pt x="1491" y="9545"/>
                    <a:pt x="1469" y="9604"/>
                  </a:cubicBezTo>
                  <a:lnTo>
                    <a:pt x="1469" y="9606"/>
                  </a:lnTo>
                  <a:cubicBezTo>
                    <a:pt x="1321" y="9981"/>
                    <a:pt x="1196" y="10365"/>
                    <a:pt x="1097" y="10753"/>
                  </a:cubicBezTo>
                  <a:cubicBezTo>
                    <a:pt x="897" y="11533"/>
                    <a:pt x="796" y="12331"/>
                    <a:pt x="796" y="13132"/>
                  </a:cubicBezTo>
                  <a:cubicBezTo>
                    <a:pt x="799" y="13528"/>
                    <a:pt x="843" y="13924"/>
                    <a:pt x="927" y="14313"/>
                  </a:cubicBezTo>
                  <a:cubicBezTo>
                    <a:pt x="1013" y="14697"/>
                    <a:pt x="1141" y="15073"/>
                    <a:pt x="1310" y="15433"/>
                  </a:cubicBezTo>
                  <a:cubicBezTo>
                    <a:pt x="1338" y="15496"/>
                    <a:pt x="1369" y="15557"/>
                    <a:pt x="1402" y="15623"/>
                  </a:cubicBezTo>
                  <a:cubicBezTo>
                    <a:pt x="1415" y="15648"/>
                    <a:pt x="1428" y="15674"/>
                    <a:pt x="1441" y="15700"/>
                  </a:cubicBezTo>
                  <a:lnTo>
                    <a:pt x="1476" y="15764"/>
                  </a:lnTo>
                  <a:cubicBezTo>
                    <a:pt x="1513" y="15832"/>
                    <a:pt x="1548" y="15897"/>
                    <a:pt x="1587" y="15960"/>
                  </a:cubicBezTo>
                  <a:cubicBezTo>
                    <a:pt x="1674" y="16114"/>
                    <a:pt x="1775" y="16270"/>
                    <a:pt x="1914" y="16472"/>
                  </a:cubicBezTo>
                  <a:cubicBezTo>
                    <a:pt x="2023" y="16631"/>
                    <a:pt x="2139" y="16786"/>
                    <a:pt x="2278" y="16968"/>
                  </a:cubicBezTo>
                  <a:cubicBezTo>
                    <a:pt x="2407" y="17136"/>
                    <a:pt x="2542" y="17301"/>
                    <a:pt x="2669" y="17456"/>
                  </a:cubicBezTo>
                  <a:cubicBezTo>
                    <a:pt x="2831" y="17651"/>
                    <a:pt x="3001" y="17849"/>
                    <a:pt x="3165" y="18041"/>
                  </a:cubicBezTo>
                  <a:cubicBezTo>
                    <a:pt x="3272" y="18166"/>
                    <a:pt x="3378" y="18290"/>
                    <a:pt x="3492" y="18424"/>
                  </a:cubicBezTo>
                  <a:cubicBezTo>
                    <a:pt x="3606" y="18559"/>
                    <a:pt x="3756" y="18736"/>
                    <a:pt x="3907" y="18919"/>
                  </a:cubicBezTo>
                  <a:cubicBezTo>
                    <a:pt x="3978" y="19006"/>
                    <a:pt x="4052" y="19099"/>
                    <a:pt x="4118" y="19182"/>
                  </a:cubicBezTo>
                  <a:cubicBezTo>
                    <a:pt x="4184" y="19265"/>
                    <a:pt x="4246" y="19342"/>
                    <a:pt x="4308" y="19418"/>
                  </a:cubicBezTo>
                  <a:cubicBezTo>
                    <a:pt x="4415" y="19553"/>
                    <a:pt x="4529" y="19688"/>
                    <a:pt x="4640" y="19818"/>
                  </a:cubicBezTo>
                  <a:lnTo>
                    <a:pt x="4704" y="19894"/>
                  </a:lnTo>
                  <a:lnTo>
                    <a:pt x="4736" y="19930"/>
                  </a:lnTo>
                  <a:cubicBezTo>
                    <a:pt x="4860" y="20071"/>
                    <a:pt x="4988" y="20216"/>
                    <a:pt x="5119" y="20354"/>
                  </a:cubicBezTo>
                  <a:cubicBezTo>
                    <a:pt x="5406" y="20661"/>
                    <a:pt x="5702" y="20952"/>
                    <a:pt x="5996" y="21220"/>
                  </a:cubicBezTo>
                  <a:lnTo>
                    <a:pt x="6436" y="21600"/>
                  </a:lnTo>
                  <a:lnTo>
                    <a:pt x="3945" y="21600"/>
                  </a:lnTo>
                  <a:lnTo>
                    <a:pt x="3649" y="21312"/>
                  </a:lnTo>
                  <a:cubicBezTo>
                    <a:pt x="3031" y="20669"/>
                    <a:pt x="2478" y="19972"/>
                    <a:pt x="2001" y="19228"/>
                  </a:cubicBezTo>
                  <a:cubicBezTo>
                    <a:pt x="691" y="17178"/>
                    <a:pt x="1" y="14847"/>
                    <a:pt x="0" y="12473"/>
                  </a:cubicBezTo>
                  <a:cubicBezTo>
                    <a:pt x="-1" y="6919"/>
                    <a:pt x="3694" y="2153"/>
                    <a:pt x="8962" y="117"/>
                  </a:cubicBezTo>
                  <a:close/>
                </a:path>
              </a:pathLst>
            </a:custGeom>
            <a:gradFill flip="none" rotWithShape="1">
              <a:gsLst>
                <a:gs pos="2000">
                  <a:srgbClr val="FFFFFF">
                    <a:alpha val="10000"/>
                  </a:srgbClr>
                </a:gs>
                <a:gs pos="16000">
                  <a:schemeClr val="accent6">
                    <a:alpha val="10000"/>
                  </a:schemeClr>
                </a:gs>
                <a:gs pos="85000">
                  <a:schemeClr val="accent1">
                    <a:alpha val="10000"/>
                  </a:schemeClr>
                </a:gs>
                <a:gs pos="100000">
                  <a:srgbClr val="FFFFFF">
                    <a:alpha val="10000"/>
                  </a:srgbClr>
                </a:gs>
              </a:gsLst>
              <a:lin ang="12000000" scaled="0"/>
            </a:gradFill>
            <a:ln w="12700" cap="flat">
              <a:noFill/>
              <a:miter lim="400000"/>
            </a:ln>
            <a:effectLst/>
          </p:spPr>
          <p:txBody>
            <a:bodyPr wrap="square" lIns="45718" tIns="45718" rIns="45718" bIns="45718" numCol="1" anchor="ctr">
              <a:noAutofit/>
            </a:bodyPr>
            <a:lstStyle/>
            <a:p>
              <a:pPr algn="ctr">
                <a:defRPr>
                  <a:solidFill>
                    <a:srgbClr val="FFFFFF"/>
                  </a:solidFill>
                </a:defRPr>
              </a:pPr>
              <a:endParaRPr/>
            </a:p>
          </p:txBody>
        </p:sp>
      </p:gr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5" name="Picture 9" descr="Picture 9"/>
          <p:cNvPicPr>
            <a:picLocks noChangeAspect="1"/>
          </p:cNvPicPr>
          <p:nvPr/>
        </p:nvPicPr>
        <p:blipFill>
          <a:blip r:embed="rId2"/>
          <a:srcRect l="18382" t="9091" r="12122"/>
          <a:stretch>
            <a:fillRect/>
          </a:stretch>
        </p:blipFill>
        <p:spPr>
          <a:xfrm>
            <a:off x="18" y="8"/>
            <a:ext cx="12191985" cy="6857918"/>
          </a:xfrm>
          <a:prstGeom prst="rect">
            <a:avLst/>
          </a:prstGeom>
          <a:ln w="12700">
            <a:miter lim="400000"/>
          </a:ln>
        </p:spPr>
      </p:pic>
      <p:sp>
        <p:nvSpPr>
          <p:cNvPr id="106" name="Rectangle 94"/>
          <p:cNvSpPr/>
          <p:nvPr/>
        </p:nvSpPr>
        <p:spPr>
          <a:xfrm>
            <a:off x="336883" y="321173"/>
            <a:ext cx="7197774" cy="5896749"/>
          </a:xfrm>
          <a:prstGeom prst="rect">
            <a:avLst/>
          </a:prstGeom>
          <a:solidFill>
            <a:srgbClr val="FFFFFF">
              <a:alpha val="90000"/>
            </a:srgbClr>
          </a:solidFill>
          <a:ln w="127000" cap="sq">
            <a:solidFill>
              <a:srgbClr val="FFFFFF"/>
            </a:solidFill>
            <a:miter/>
          </a:ln>
        </p:spPr>
        <p:txBody>
          <a:bodyPr lIns="45718" tIns="45718" rIns="45718" bIns="45718" anchor="ctr"/>
          <a:lstStyle/>
          <a:p>
            <a:pPr algn="ctr">
              <a:defRPr>
                <a:solidFill>
                  <a:srgbClr val="FFFFFF"/>
                </a:solidFill>
              </a:defRPr>
            </a:pPr>
            <a:endParaRPr/>
          </a:p>
        </p:txBody>
      </p:sp>
      <p:sp>
        <p:nvSpPr>
          <p:cNvPr id="107" name="Title 1"/>
          <p:cNvSpPr txBox="1">
            <a:spLocks noGrp="1"/>
          </p:cNvSpPr>
          <p:nvPr>
            <p:ph type="title"/>
          </p:nvPr>
        </p:nvSpPr>
        <p:spPr>
          <a:xfrm>
            <a:off x="594804" y="640263"/>
            <a:ext cx="6619810" cy="1344975"/>
          </a:xfrm>
          <a:prstGeom prst="rect">
            <a:avLst/>
          </a:prstGeom>
        </p:spPr>
        <p:txBody>
          <a:bodyPr/>
          <a:lstStyle>
            <a:lvl1pPr>
              <a:defRPr sz="4000" b="1" u="sng">
                <a:latin typeface="Times New Roman"/>
                <a:ea typeface="Times New Roman"/>
                <a:cs typeface="Times New Roman"/>
                <a:sym typeface="Times New Roman"/>
              </a:defRPr>
            </a:lvl1pPr>
          </a:lstStyle>
          <a:p>
            <a:r>
              <a:t>Introduction</a:t>
            </a:r>
          </a:p>
        </p:txBody>
      </p:sp>
      <p:sp>
        <p:nvSpPr>
          <p:cNvPr id="108" name="Content Placeholder 2"/>
          <p:cNvSpPr txBox="1">
            <a:spLocks noGrp="1"/>
          </p:cNvSpPr>
          <p:nvPr>
            <p:ph type="body" sz="half" idx="1"/>
          </p:nvPr>
        </p:nvSpPr>
        <p:spPr>
          <a:xfrm>
            <a:off x="594108" y="1715783"/>
            <a:ext cx="6620507" cy="4178992"/>
          </a:xfrm>
          <a:prstGeom prst="rect">
            <a:avLst/>
          </a:prstGeom>
        </p:spPr>
        <p:txBody>
          <a:bodyPr/>
          <a:lstStyle/>
          <a:p>
            <a:pPr>
              <a:defRPr sz="2400">
                <a:latin typeface="Times New Roman"/>
                <a:ea typeface="Times New Roman"/>
                <a:cs typeface="Times New Roman"/>
                <a:sym typeface="Times New Roman"/>
              </a:defRPr>
            </a:pPr>
            <a:r>
              <a:t>CarGurus which is based in Cambridge (MA), is an automotive shopping website that assists users in comparing local listings for used and new cars and contacting sellers. Dealers advertise on this site, and CarGurus connect dealers and consumers by putting inventory on the site. </a:t>
            </a:r>
          </a:p>
          <a:p>
            <a:pPr>
              <a:defRPr sz="2400">
                <a:latin typeface="Times New Roman"/>
                <a:ea typeface="Times New Roman"/>
                <a:cs typeface="Times New Roman"/>
                <a:sym typeface="Times New Roman"/>
              </a:defRPr>
            </a:pPr>
            <a:r>
              <a:t>We intend to use several models to identify price and seller rating patterns such as Linear and Ridge Regression, Random Forest, Gradient Boosting and Recommendation which will help the users to take an informative decision before they purchase used car from the Cargurus site</a:t>
            </a:r>
            <a:r>
              <a:rPr sz="2000"/>
              <a:t>. </a:t>
            </a: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0" name="Picture 4" descr="Picture 4"/>
          <p:cNvPicPr>
            <a:picLocks noChangeAspect="1"/>
          </p:cNvPicPr>
          <p:nvPr/>
        </p:nvPicPr>
        <p:blipFill>
          <a:blip r:embed="rId2"/>
          <a:srcRect t="9091" r="18787"/>
          <a:stretch>
            <a:fillRect/>
          </a:stretch>
        </p:blipFill>
        <p:spPr>
          <a:xfrm>
            <a:off x="17" y="8"/>
            <a:ext cx="12191985" cy="6857918"/>
          </a:xfrm>
          <a:prstGeom prst="rect">
            <a:avLst/>
          </a:prstGeom>
          <a:ln w="12700">
            <a:miter lim="400000"/>
          </a:ln>
        </p:spPr>
      </p:pic>
      <p:sp>
        <p:nvSpPr>
          <p:cNvPr id="111" name="Rectangle 90"/>
          <p:cNvSpPr/>
          <p:nvPr/>
        </p:nvSpPr>
        <p:spPr>
          <a:xfrm>
            <a:off x="310607" y="255483"/>
            <a:ext cx="7197774" cy="5896749"/>
          </a:xfrm>
          <a:prstGeom prst="rect">
            <a:avLst/>
          </a:prstGeom>
          <a:solidFill>
            <a:srgbClr val="FFFFFF">
              <a:alpha val="90000"/>
            </a:srgbClr>
          </a:solidFill>
          <a:ln w="127000" cap="sq">
            <a:solidFill>
              <a:srgbClr val="FFFFFF"/>
            </a:solidFill>
            <a:miter/>
          </a:ln>
        </p:spPr>
        <p:txBody>
          <a:bodyPr lIns="45718" tIns="45718" rIns="45718" bIns="45718" anchor="ctr"/>
          <a:lstStyle/>
          <a:p>
            <a:pPr algn="ctr">
              <a:defRPr>
                <a:solidFill>
                  <a:srgbClr val="FFFFFF"/>
                </a:solidFill>
              </a:defRPr>
            </a:pPr>
            <a:endParaRPr/>
          </a:p>
        </p:txBody>
      </p:sp>
      <p:sp>
        <p:nvSpPr>
          <p:cNvPr id="112" name="Title 1"/>
          <p:cNvSpPr txBox="1">
            <a:spLocks noGrp="1"/>
          </p:cNvSpPr>
          <p:nvPr>
            <p:ph type="title"/>
          </p:nvPr>
        </p:nvSpPr>
        <p:spPr>
          <a:xfrm>
            <a:off x="594804" y="206711"/>
            <a:ext cx="6619810" cy="1344975"/>
          </a:xfrm>
          <a:prstGeom prst="rect">
            <a:avLst/>
          </a:prstGeom>
        </p:spPr>
        <p:txBody>
          <a:bodyPr/>
          <a:lstStyle>
            <a:lvl1pPr>
              <a:defRPr sz="4000" b="1" u="sng">
                <a:latin typeface="Times New Roman"/>
                <a:ea typeface="Times New Roman"/>
                <a:cs typeface="Times New Roman"/>
                <a:sym typeface="Times New Roman"/>
              </a:defRPr>
            </a:lvl1pPr>
          </a:lstStyle>
          <a:p>
            <a:r>
              <a:t>Dataset Info</a:t>
            </a:r>
          </a:p>
        </p:txBody>
      </p:sp>
      <p:sp>
        <p:nvSpPr>
          <p:cNvPr id="113" name="Content Placeholder 2"/>
          <p:cNvSpPr txBox="1">
            <a:spLocks noGrp="1"/>
          </p:cNvSpPr>
          <p:nvPr>
            <p:ph type="body" sz="half" idx="1"/>
          </p:nvPr>
        </p:nvSpPr>
        <p:spPr>
          <a:xfrm>
            <a:off x="594108" y="1250227"/>
            <a:ext cx="6620507" cy="4158445"/>
          </a:xfrm>
          <a:prstGeom prst="rect">
            <a:avLst/>
          </a:prstGeom>
        </p:spPr>
        <p:txBody>
          <a:bodyPr lIns="45718" tIns="45718" rIns="45718" bIns="45718" anchor="t">
            <a:noAutofit/>
          </a:bodyPr>
          <a:lstStyle/>
          <a:p>
            <a:pPr marL="156845" indent="-156845" defTabSz="629818">
              <a:lnSpc>
                <a:spcPct val="81000"/>
              </a:lnSpc>
              <a:spcBef>
                <a:spcPts val="600"/>
              </a:spcBef>
              <a:defRPr sz="2175" b="1" cap="all">
                <a:latin typeface="Times New Roman"/>
                <a:ea typeface="Times New Roman"/>
                <a:cs typeface="Times New Roman"/>
                <a:sym typeface="Times New Roman"/>
              </a:defRPr>
            </a:pPr>
            <a:r>
              <a:rPr sz="2400" dirty="0"/>
              <a:t>DATASET: </a:t>
            </a:r>
            <a:r>
              <a:rPr sz="2400" u="sng" dirty="0">
                <a:solidFill>
                  <a:srgbClr val="0000FF"/>
                </a:solidFill>
                <a:uFill>
                  <a:solidFill>
                    <a:srgbClr val="0000FF"/>
                  </a:solidFill>
                </a:uFill>
                <a:hlinkClick r:id="rId3"/>
              </a:rPr>
              <a:t>HTTPS://WWW.KAGGLE.COM/ANANAYMITAL/US-USED-CARS-DATASET</a:t>
            </a:r>
            <a:endParaRPr lang="en-US" sz="2400" u="sng" dirty="0">
              <a:solidFill>
                <a:srgbClr val="0000FF"/>
              </a:solidFill>
              <a:uFill>
                <a:solidFill>
                  <a:srgbClr val="0000FF"/>
                </a:solidFill>
              </a:uFill>
            </a:endParaRPr>
          </a:p>
          <a:p>
            <a:pPr marL="156845" indent="-156845" defTabSz="629818">
              <a:lnSpc>
                <a:spcPct val="81000"/>
              </a:lnSpc>
              <a:spcBef>
                <a:spcPts val="600"/>
              </a:spcBef>
              <a:defRPr sz="2175" b="1" cap="all">
                <a:latin typeface="Times New Roman"/>
                <a:ea typeface="Times New Roman"/>
                <a:cs typeface="Times New Roman"/>
                <a:sym typeface="Times New Roman"/>
              </a:defRPr>
            </a:pPr>
            <a:r>
              <a:rPr sz="2400" dirty="0"/>
              <a:t>PRODUCTS REVIEWED BETWEEN: 2006 TO 2020 ARE ANALYZED</a:t>
            </a:r>
          </a:p>
          <a:p>
            <a:pPr marL="156845" indent="-156845" defTabSz="629818">
              <a:lnSpc>
                <a:spcPct val="81000"/>
              </a:lnSpc>
              <a:spcBef>
                <a:spcPts val="600"/>
              </a:spcBef>
              <a:defRPr sz="2175" b="1" cap="all">
                <a:latin typeface="Times New Roman"/>
                <a:ea typeface="Times New Roman"/>
                <a:cs typeface="Times New Roman"/>
                <a:sym typeface="Times New Roman"/>
              </a:defRPr>
            </a:pPr>
            <a:r>
              <a:rPr sz="2400" dirty="0"/>
              <a:t>COUNTRIES CONSIDERED: U.S.A</a:t>
            </a:r>
          </a:p>
          <a:p>
            <a:pPr marL="156845" indent="-156845" defTabSz="629818">
              <a:lnSpc>
                <a:spcPct val="81000"/>
              </a:lnSpc>
              <a:spcBef>
                <a:spcPts val="600"/>
              </a:spcBef>
              <a:defRPr sz="2175" b="1" cap="all">
                <a:latin typeface="Times New Roman"/>
                <a:ea typeface="Times New Roman"/>
                <a:cs typeface="Times New Roman"/>
                <a:sym typeface="Times New Roman"/>
              </a:defRPr>
            </a:pPr>
            <a:r>
              <a:rPr sz="2400" dirty="0"/>
              <a:t>FILE SIZE: 9.29 GB</a:t>
            </a:r>
          </a:p>
          <a:p>
            <a:pPr marL="156845" indent="-156845" defTabSz="629818">
              <a:lnSpc>
                <a:spcPct val="81000"/>
              </a:lnSpc>
              <a:spcBef>
                <a:spcPts val="600"/>
              </a:spcBef>
              <a:defRPr sz="2175" b="1" cap="all">
                <a:latin typeface="Times New Roman"/>
                <a:ea typeface="Times New Roman"/>
                <a:cs typeface="Times New Roman"/>
                <a:sym typeface="Times New Roman"/>
              </a:defRPr>
            </a:pPr>
            <a:r>
              <a:rPr sz="2400" dirty="0"/>
              <a:t>NUMBER OF FILES: 1</a:t>
            </a:r>
          </a:p>
          <a:p>
            <a:pPr marL="156845" indent="-156845" defTabSz="629818">
              <a:lnSpc>
                <a:spcPct val="81000"/>
              </a:lnSpc>
              <a:spcBef>
                <a:spcPts val="600"/>
              </a:spcBef>
              <a:defRPr sz="2175" b="1" cap="all">
                <a:latin typeface="Times New Roman"/>
                <a:ea typeface="Times New Roman"/>
                <a:cs typeface="Times New Roman"/>
                <a:sym typeface="Times New Roman"/>
              </a:defRPr>
            </a:pPr>
            <a:r>
              <a:rPr sz="2400" dirty="0"/>
              <a:t>FILE FORMAT: CSV (COMMA SEPARATED VALUES)</a:t>
            </a:r>
          </a:p>
          <a:p>
            <a:pPr marL="156845" indent="-156845" defTabSz="629818">
              <a:lnSpc>
                <a:spcPct val="81000"/>
              </a:lnSpc>
              <a:spcBef>
                <a:spcPts val="600"/>
              </a:spcBef>
              <a:defRPr sz="2175" b="1" cap="all">
                <a:latin typeface="Times New Roman"/>
                <a:ea typeface="Times New Roman"/>
                <a:cs typeface="Times New Roman"/>
                <a:sym typeface="Times New Roman"/>
              </a:defRPr>
            </a:pPr>
            <a:r>
              <a:rPr sz="2400" dirty="0"/>
              <a:t>TOTAL NO. OF PRODUCT REVIEWS: 3.0 MILLION</a:t>
            </a:r>
          </a:p>
          <a:p>
            <a:pPr marL="156845" indent="-156845" defTabSz="629818">
              <a:lnSpc>
                <a:spcPct val="81000"/>
              </a:lnSpc>
              <a:spcBef>
                <a:spcPts val="600"/>
              </a:spcBef>
              <a:defRPr sz="2175" b="1" cap="all">
                <a:latin typeface="Times New Roman"/>
                <a:ea typeface="Times New Roman"/>
                <a:cs typeface="Times New Roman"/>
                <a:sym typeface="Times New Roman"/>
              </a:defRPr>
            </a:pPr>
            <a:r>
              <a:rPr sz="2400" dirty="0" err="1"/>
              <a:t>GitHUB</a:t>
            </a:r>
            <a:r>
              <a:rPr sz="2400" dirty="0"/>
              <a:t> Link: </a:t>
            </a:r>
            <a:r>
              <a:rPr sz="2400" u="sng" dirty="0">
                <a:solidFill>
                  <a:srgbClr val="0000FF"/>
                </a:solidFill>
                <a:uFill>
                  <a:solidFill>
                    <a:srgbClr val="0000FF"/>
                  </a:solidFill>
                </a:uFill>
                <a:hlinkClick r:id="rId4"/>
              </a:rPr>
              <a:t>https://github.com/Heta-Parekh/MachineLearningModels</a:t>
            </a:r>
            <a:endParaRPr sz="2400" u="sng" dirty="0">
              <a:solidFill>
                <a:srgbClr val="0000FF"/>
              </a:solidFill>
              <a:uFill>
                <a:solidFill>
                  <a:srgbClr val="0000FF"/>
                </a:solidFill>
              </a:uFill>
            </a:endParaRP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5" name="Picture 4" descr="Picture 4"/>
          <p:cNvPicPr>
            <a:picLocks noChangeAspect="1"/>
          </p:cNvPicPr>
          <p:nvPr/>
        </p:nvPicPr>
        <p:blipFill>
          <a:blip r:embed="rId2"/>
          <a:srcRect r="9091" b="23391"/>
          <a:stretch>
            <a:fillRect/>
          </a:stretch>
        </p:blipFill>
        <p:spPr>
          <a:xfrm>
            <a:off x="18" y="10"/>
            <a:ext cx="12191985" cy="6857990"/>
          </a:xfrm>
          <a:prstGeom prst="rect">
            <a:avLst/>
          </a:prstGeom>
          <a:ln w="12700">
            <a:miter lim="400000"/>
          </a:ln>
        </p:spPr>
      </p:pic>
      <p:sp>
        <p:nvSpPr>
          <p:cNvPr id="116" name="Rectangle 23"/>
          <p:cNvSpPr/>
          <p:nvPr/>
        </p:nvSpPr>
        <p:spPr>
          <a:xfrm>
            <a:off x="336881" y="321173"/>
            <a:ext cx="5735596" cy="5896749"/>
          </a:xfrm>
          <a:prstGeom prst="rect">
            <a:avLst/>
          </a:prstGeom>
          <a:solidFill>
            <a:srgbClr val="FFFFFF">
              <a:alpha val="90000"/>
            </a:srgbClr>
          </a:solidFill>
          <a:ln w="127000" cap="sq">
            <a:solidFill>
              <a:srgbClr val="FFFFFF"/>
            </a:solidFill>
            <a:miter/>
          </a:ln>
        </p:spPr>
        <p:txBody>
          <a:bodyPr lIns="45718" tIns="45718" rIns="45718" bIns="45718" anchor="ctr"/>
          <a:lstStyle/>
          <a:p>
            <a:pPr algn="ctr">
              <a:defRPr>
                <a:solidFill>
                  <a:srgbClr val="FFFFFF"/>
                </a:solidFill>
              </a:defRPr>
            </a:pPr>
            <a:endParaRPr/>
          </a:p>
        </p:txBody>
      </p:sp>
      <p:sp>
        <p:nvSpPr>
          <p:cNvPr id="117" name="Title 1"/>
          <p:cNvSpPr txBox="1">
            <a:spLocks noGrp="1"/>
          </p:cNvSpPr>
          <p:nvPr>
            <p:ph type="title"/>
          </p:nvPr>
        </p:nvSpPr>
        <p:spPr>
          <a:xfrm>
            <a:off x="594802" y="640263"/>
            <a:ext cx="5221272" cy="1344975"/>
          </a:xfrm>
          <a:prstGeom prst="rect">
            <a:avLst/>
          </a:prstGeom>
        </p:spPr>
        <p:txBody>
          <a:bodyPr/>
          <a:lstStyle>
            <a:lvl1pPr>
              <a:defRPr sz="4000" b="1" u="sng">
                <a:latin typeface="Times New Roman"/>
                <a:ea typeface="Times New Roman"/>
                <a:cs typeface="Times New Roman"/>
                <a:sym typeface="Times New Roman"/>
              </a:defRPr>
            </a:lvl1pPr>
          </a:lstStyle>
          <a:p>
            <a:r>
              <a:t>H/W Specifications</a:t>
            </a:r>
          </a:p>
        </p:txBody>
      </p:sp>
      <p:sp>
        <p:nvSpPr>
          <p:cNvPr id="118" name="Content Placeholder 2"/>
          <p:cNvSpPr txBox="1">
            <a:spLocks noGrp="1"/>
          </p:cNvSpPr>
          <p:nvPr>
            <p:ph type="body" sz="half" idx="1"/>
          </p:nvPr>
        </p:nvSpPr>
        <p:spPr>
          <a:xfrm>
            <a:off x="594107" y="2121760"/>
            <a:ext cx="5478369" cy="3773015"/>
          </a:xfrm>
          <a:prstGeom prst="rect">
            <a:avLst/>
          </a:prstGeom>
        </p:spPr>
        <p:txBody>
          <a:bodyPr/>
          <a:lstStyle/>
          <a:p>
            <a:pPr>
              <a:defRPr sz="2400">
                <a:latin typeface="Times New Roman"/>
                <a:ea typeface="Times New Roman"/>
                <a:cs typeface="Times New Roman"/>
                <a:sym typeface="Times New Roman"/>
              </a:defRPr>
            </a:pPr>
            <a:r>
              <a:t>Hadoop Version: Hadoop 3.2.1-amzn-3.1</a:t>
            </a:r>
          </a:p>
          <a:p>
            <a:pPr>
              <a:defRPr sz="2400">
                <a:latin typeface="Times New Roman"/>
                <a:ea typeface="Times New Roman"/>
                <a:cs typeface="Times New Roman"/>
                <a:sym typeface="Times New Roman"/>
              </a:defRPr>
            </a:pPr>
            <a:r>
              <a:t>Total nodes: 1</a:t>
            </a:r>
          </a:p>
          <a:p>
            <a:pPr>
              <a:defRPr sz="2400">
                <a:latin typeface="Times New Roman"/>
                <a:ea typeface="Times New Roman"/>
                <a:cs typeface="Times New Roman"/>
                <a:sym typeface="Times New Roman"/>
              </a:defRPr>
            </a:pPr>
            <a:r>
              <a:t>Total node memory size: 0-7/ 30874 KB</a:t>
            </a:r>
          </a:p>
          <a:p>
            <a:pPr>
              <a:defRPr sz="2400">
                <a:latin typeface="Times New Roman"/>
                <a:ea typeface="Times New Roman"/>
                <a:cs typeface="Times New Roman"/>
                <a:sym typeface="Times New Roman"/>
              </a:defRPr>
            </a:pPr>
            <a:r>
              <a:t>No. Of CPUs: 8</a:t>
            </a:r>
          </a:p>
          <a:p>
            <a:pPr>
              <a:defRPr sz="2400">
                <a:latin typeface="Times New Roman"/>
                <a:ea typeface="Times New Roman"/>
                <a:cs typeface="Times New Roman"/>
                <a:sym typeface="Times New Roman"/>
              </a:defRPr>
            </a:pPr>
            <a:r>
              <a:t>Total Storage: 481 GB</a:t>
            </a: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Down Arrow 7"/>
          <p:cNvSpPr/>
          <p:nvPr/>
        </p:nvSpPr>
        <p:spPr>
          <a:xfrm rot="16200000">
            <a:off x="800099" y="1491342"/>
            <a:ext cx="3333750" cy="3499106"/>
          </a:xfrm>
          <a:custGeom>
            <a:avLst/>
            <a:gdLst/>
            <a:ahLst/>
            <a:cxnLst>
              <a:cxn ang="0">
                <a:pos x="wd2" y="hd2"/>
              </a:cxn>
              <a:cxn ang="5400000">
                <a:pos x="wd2" y="hd2"/>
              </a:cxn>
              <a:cxn ang="10800000">
                <a:pos x="wd2" y="hd2"/>
              </a:cxn>
              <a:cxn ang="16200000">
                <a:pos x="wd2" y="hd2"/>
              </a:cxn>
            </a:cxnLst>
            <a:rect l="0" t="0" r="r" b="b"/>
            <a:pathLst>
              <a:path w="21600" h="21600" extrusionOk="0">
                <a:moveTo>
                  <a:pt x="0" y="18351"/>
                </a:moveTo>
                <a:lnTo>
                  <a:pt x="0" y="0"/>
                </a:lnTo>
                <a:lnTo>
                  <a:pt x="21600" y="0"/>
                </a:lnTo>
                <a:lnTo>
                  <a:pt x="21600" y="18351"/>
                </a:lnTo>
                <a:lnTo>
                  <a:pt x="10800" y="21600"/>
                </a:lnTo>
                <a:close/>
              </a:path>
            </a:pathLst>
          </a:custGeom>
          <a:solidFill>
            <a:srgbClr val="404040"/>
          </a:solidFill>
          <a:ln w="12700">
            <a:miter lim="400000"/>
          </a:ln>
        </p:spPr>
        <p:txBody>
          <a:bodyPr lIns="45718" tIns="45718" rIns="45718" bIns="45718" anchor="ctr"/>
          <a:lstStyle/>
          <a:p>
            <a:pPr algn="ctr">
              <a:defRPr>
                <a:solidFill>
                  <a:srgbClr val="FFFFFF"/>
                </a:solidFill>
              </a:defRPr>
            </a:pPr>
            <a:endParaRPr/>
          </a:p>
        </p:txBody>
      </p:sp>
      <p:sp>
        <p:nvSpPr>
          <p:cNvPr id="121" name="Title 1"/>
          <p:cNvSpPr txBox="1">
            <a:spLocks noGrp="1"/>
          </p:cNvSpPr>
          <p:nvPr>
            <p:ph type="title" idx="4294967295"/>
          </p:nvPr>
        </p:nvSpPr>
        <p:spPr>
          <a:xfrm>
            <a:off x="1028700" y="1967264"/>
            <a:ext cx="2628900" cy="2547262"/>
          </a:xfrm>
          <a:prstGeom prst="rect">
            <a:avLst/>
          </a:prstGeom>
        </p:spPr>
        <p:txBody>
          <a:bodyPr/>
          <a:lstStyle>
            <a:lvl1pPr algn="ctr">
              <a:defRPr sz="4000" b="1">
                <a:solidFill>
                  <a:srgbClr val="FFFFFF"/>
                </a:solidFill>
                <a:latin typeface="Times New Roman"/>
                <a:ea typeface="Times New Roman"/>
                <a:cs typeface="Times New Roman"/>
                <a:sym typeface="Times New Roman"/>
              </a:defRPr>
            </a:lvl1pPr>
          </a:lstStyle>
          <a:p>
            <a:r>
              <a:t>Model Process</a:t>
            </a:r>
          </a:p>
        </p:txBody>
      </p:sp>
      <p:pic>
        <p:nvPicPr>
          <p:cNvPr id="122" name="Picture 7" descr="Picture 7"/>
          <p:cNvPicPr>
            <a:picLocks noChangeAspect="1"/>
          </p:cNvPicPr>
          <p:nvPr/>
        </p:nvPicPr>
        <p:blipFill>
          <a:blip r:embed="rId2"/>
          <a:stretch>
            <a:fillRect/>
          </a:stretch>
        </p:blipFill>
        <p:spPr>
          <a:xfrm>
            <a:off x="4833091" y="643466"/>
            <a:ext cx="6669149" cy="5568740"/>
          </a:xfrm>
          <a:prstGeom prst="rect">
            <a:avLst/>
          </a:prstGeom>
          <a:ln w="12700">
            <a:miter lim="400000"/>
          </a:ln>
        </p:spPr>
      </p:pic>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Rectangle 37"/>
          <p:cNvSpPr/>
          <p:nvPr/>
        </p:nvSpPr>
        <p:spPr>
          <a:xfrm>
            <a:off x="393307" y="352930"/>
            <a:ext cx="11438795" cy="1844258"/>
          </a:xfrm>
          <a:prstGeom prst="rect">
            <a:avLst/>
          </a:prstGeom>
          <a:solidFill>
            <a:srgbClr val="404040"/>
          </a:solidFill>
          <a:ln w="127000" cap="sq">
            <a:solidFill>
              <a:srgbClr val="404040"/>
            </a:solidFill>
            <a:miter/>
          </a:ln>
        </p:spPr>
        <p:txBody>
          <a:bodyPr lIns="45718" tIns="45718" rIns="45718" bIns="45718" anchor="ctr"/>
          <a:lstStyle/>
          <a:p>
            <a:pPr algn="ctr">
              <a:defRPr>
                <a:solidFill>
                  <a:srgbClr val="FFFFFF"/>
                </a:solidFill>
              </a:defRPr>
            </a:pPr>
            <a:endParaRPr/>
          </a:p>
        </p:txBody>
      </p:sp>
      <p:sp>
        <p:nvSpPr>
          <p:cNvPr id="125" name="Title 1"/>
          <p:cNvSpPr txBox="1">
            <a:spLocks noGrp="1"/>
          </p:cNvSpPr>
          <p:nvPr>
            <p:ph type="title"/>
          </p:nvPr>
        </p:nvSpPr>
        <p:spPr>
          <a:xfrm>
            <a:off x="649267" y="506726"/>
            <a:ext cx="3885146" cy="1526745"/>
          </a:xfrm>
          <a:prstGeom prst="rect">
            <a:avLst/>
          </a:prstGeom>
        </p:spPr>
        <p:txBody>
          <a:bodyPr/>
          <a:lstStyle>
            <a:lvl1pPr algn="r">
              <a:defRPr sz="3600" b="1">
                <a:solidFill>
                  <a:srgbClr val="FFFFFF"/>
                </a:solidFill>
                <a:latin typeface="Times New Roman"/>
                <a:ea typeface="Times New Roman"/>
                <a:cs typeface="Times New Roman"/>
                <a:sym typeface="Times New Roman"/>
              </a:defRPr>
            </a:lvl1pPr>
          </a:lstStyle>
          <a:p>
            <a:r>
              <a:t>Linear Regression</a:t>
            </a:r>
          </a:p>
        </p:txBody>
      </p:sp>
      <p:sp>
        <p:nvSpPr>
          <p:cNvPr id="126" name="Straight Connector 39"/>
          <p:cNvSpPr/>
          <p:nvPr/>
        </p:nvSpPr>
        <p:spPr>
          <a:xfrm flipV="1">
            <a:off x="4739873" y="580962"/>
            <a:ext cx="3" cy="1371603"/>
          </a:xfrm>
          <a:prstGeom prst="line">
            <a:avLst/>
          </a:prstGeom>
          <a:ln w="19050">
            <a:solidFill>
              <a:srgbClr val="FFFFFF">
                <a:alpha val="75000"/>
              </a:srgbClr>
            </a:solidFill>
            <a:miter/>
          </a:ln>
        </p:spPr>
        <p:txBody>
          <a:bodyPr lIns="45718" tIns="45718" rIns="45718" bIns="45718"/>
          <a:lstStyle/>
          <a:p>
            <a:endParaRPr/>
          </a:p>
        </p:txBody>
      </p:sp>
      <p:sp>
        <p:nvSpPr>
          <p:cNvPr id="127" name="TextBox 6"/>
          <p:cNvSpPr txBox="1"/>
          <p:nvPr/>
        </p:nvSpPr>
        <p:spPr>
          <a:xfrm>
            <a:off x="4991055" y="506727"/>
            <a:ext cx="6518483" cy="152674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nchor="ctr">
            <a:normAutofit/>
          </a:bodyPr>
          <a:lstStyle/>
          <a:p>
            <a:pPr>
              <a:lnSpc>
                <a:spcPct val="90000"/>
              </a:lnSpc>
              <a:spcBef>
                <a:spcPts val="600"/>
              </a:spcBef>
              <a:defRPr sz="2400">
                <a:solidFill>
                  <a:srgbClr val="FFFFFF"/>
                </a:solidFill>
                <a:latin typeface="Times New Roman"/>
                <a:ea typeface="Times New Roman"/>
                <a:cs typeface="Times New Roman"/>
                <a:sym typeface="Times New Roman"/>
              </a:defRPr>
            </a:pPr>
            <a:r>
              <a:t>Coefficient of Determination (R2) : 0.548927</a:t>
            </a:r>
          </a:p>
          <a:p>
            <a:pPr>
              <a:lnSpc>
                <a:spcPct val="90000"/>
              </a:lnSpc>
              <a:spcBef>
                <a:spcPts val="600"/>
              </a:spcBef>
              <a:defRPr sz="2400">
                <a:solidFill>
                  <a:srgbClr val="FFFFFF"/>
                </a:solidFill>
                <a:latin typeface="Times New Roman"/>
                <a:ea typeface="Times New Roman"/>
                <a:cs typeface="Times New Roman"/>
                <a:sym typeface="Times New Roman"/>
              </a:defRPr>
            </a:pPr>
            <a:r>
              <a:t>RMSE : 13381.5476</a:t>
            </a:r>
          </a:p>
        </p:txBody>
      </p:sp>
      <p:pic>
        <p:nvPicPr>
          <p:cNvPr id="128" name="Picture 4" descr="Picture 4"/>
          <p:cNvPicPr>
            <a:picLocks noChangeAspect="1"/>
          </p:cNvPicPr>
          <p:nvPr/>
        </p:nvPicPr>
        <p:blipFill>
          <a:blip r:embed="rId2"/>
          <a:stretch>
            <a:fillRect/>
          </a:stretch>
        </p:blipFill>
        <p:spPr>
          <a:xfrm>
            <a:off x="393307" y="3877233"/>
            <a:ext cx="5732858" cy="2061232"/>
          </a:xfrm>
          <a:prstGeom prst="rect">
            <a:avLst/>
          </a:prstGeom>
          <a:ln w="12700">
            <a:miter lim="400000"/>
          </a:ln>
        </p:spPr>
      </p:pic>
      <p:pic>
        <p:nvPicPr>
          <p:cNvPr id="129" name="Picture 6" descr="Picture 6"/>
          <p:cNvPicPr>
            <a:picLocks noChangeAspect="1"/>
          </p:cNvPicPr>
          <p:nvPr/>
        </p:nvPicPr>
        <p:blipFill>
          <a:blip r:embed="rId3"/>
          <a:stretch>
            <a:fillRect/>
          </a:stretch>
        </p:blipFill>
        <p:spPr>
          <a:xfrm>
            <a:off x="7029756" y="2527997"/>
            <a:ext cx="3990916" cy="3749041"/>
          </a:xfrm>
          <a:prstGeom prst="rect">
            <a:avLst/>
          </a:prstGeom>
          <a:ln w="12700">
            <a:miter lim="400000"/>
          </a:ln>
        </p:spPr>
      </p:pic>
      <p:sp>
        <p:nvSpPr>
          <p:cNvPr id="8" name="직사각형 11">
            <a:extLst>
              <a:ext uri="{FF2B5EF4-FFF2-40B4-BE49-F238E27FC236}">
                <a16:creationId xmlns:a16="http://schemas.microsoft.com/office/drawing/2014/main" id="{E74124D2-26FE-4CAE-84C4-BD8BB07E84DF}"/>
              </a:ext>
            </a:extLst>
          </p:cNvPr>
          <p:cNvSpPr/>
          <p:nvPr/>
        </p:nvSpPr>
        <p:spPr>
          <a:xfrm>
            <a:off x="7137433" y="4313691"/>
            <a:ext cx="1449721" cy="2037581"/>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Down Arrow 7"/>
          <p:cNvSpPr/>
          <p:nvPr/>
        </p:nvSpPr>
        <p:spPr>
          <a:xfrm rot="16200000">
            <a:off x="800099" y="1491342"/>
            <a:ext cx="3333750" cy="3499106"/>
          </a:xfrm>
          <a:custGeom>
            <a:avLst/>
            <a:gdLst/>
            <a:ahLst/>
            <a:cxnLst>
              <a:cxn ang="0">
                <a:pos x="wd2" y="hd2"/>
              </a:cxn>
              <a:cxn ang="5400000">
                <a:pos x="wd2" y="hd2"/>
              </a:cxn>
              <a:cxn ang="10800000">
                <a:pos x="wd2" y="hd2"/>
              </a:cxn>
              <a:cxn ang="16200000">
                <a:pos x="wd2" y="hd2"/>
              </a:cxn>
            </a:cxnLst>
            <a:rect l="0" t="0" r="r" b="b"/>
            <a:pathLst>
              <a:path w="21600" h="21600" extrusionOk="0">
                <a:moveTo>
                  <a:pt x="0" y="18351"/>
                </a:moveTo>
                <a:lnTo>
                  <a:pt x="0" y="0"/>
                </a:lnTo>
                <a:lnTo>
                  <a:pt x="21600" y="0"/>
                </a:lnTo>
                <a:lnTo>
                  <a:pt x="21600" y="18351"/>
                </a:lnTo>
                <a:lnTo>
                  <a:pt x="10800" y="21600"/>
                </a:lnTo>
                <a:close/>
              </a:path>
            </a:pathLst>
          </a:custGeom>
          <a:solidFill>
            <a:srgbClr val="404040"/>
          </a:solidFill>
          <a:ln w="12700">
            <a:miter lim="400000"/>
          </a:ln>
        </p:spPr>
        <p:txBody>
          <a:bodyPr lIns="45718" tIns="45718" rIns="45718" bIns="45718" anchor="ctr"/>
          <a:lstStyle/>
          <a:p>
            <a:pPr algn="ctr">
              <a:defRPr>
                <a:solidFill>
                  <a:srgbClr val="FFFFFF"/>
                </a:solidFill>
              </a:defRPr>
            </a:pPr>
            <a:endParaRPr/>
          </a:p>
        </p:txBody>
      </p:sp>
      <p:sp>
        <p:nvSpPr>
          <p:cNvPr id="132" name="Title 1"/>
          <p:cNvSpPr txBox="1">
            <a:spLocks noGrp="1"/>
          </p:cNvSpPr>
          <p:nvPr>
            <p:ph type="title"/>
          </p:nvPr>
        </p:nvSpPr>
        <p:spPr>
          <a:xfrm>
            <a:off x="1028699" y="1967264"/>
            <a:ext cx="2813838" cy="2547262"/>
          </a:xfrm>
          <a:prstGeom prst="rect">
            <a:avLst/>
          </a:prstGeom>
        </p:spPr>
        <p:txBody>
          <a:bodyPr/>
          <a:lstStyle>
            <a:lvl1pPr algn="ctr">
              <a:defRPr b="1">
                <a:solidFill>
                  <a:srgbClr val="FFFFFF"/>
                </a:solidFill>
                <a:latin typeface="Times New Roman"/>
                <a:ea typeface="Times New Roman"/>
                <a:cs typeface="Times New Roman"/>
                <a:sym typeface="Times New Roman"/>
              </a:defRPr>
            </a:lvl1pPr>
          </a:lstStyle>
          <a:p>
            <a:r>
              <a:t>Ridge Regression </a:t>
            </a:r>
          </a:p>
        </p:txBody>
      </p:sp>
      <p:pic>
        <p:nvPicPr>
          <p:cNvPr id="133" name="Picture 3" descr="Picture 3"/>
          <p:cNvPicPr>
            <a:picLocks noChangeAspect="1"/>
          </p:cNvPicPr>
          <p:nvPr/>
        </p:nvPicPr>
        <p:blipFill>
          <a:blip r:embed="rId2"/>
          <a:stretch>
            <a:fillRect/>
          </a:stretch>
        </p:blipFill>
        <p:spPr>
          <a:xfrm>
            <a:off x="4777316" y="1673330"/>
            <a:ext cx="6780701" cy="3509013"/>
          </a:xfrm>
          <a:prstGeom prst="rect">
            <a:avLst/>
          </a:prstGeom>
          <a:ln w="12700">
            <a:miter lim="400000"/>
          </a:ln>
        </p:spPr>
      </p:pic>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Rectangle 26"/>
          <p:cNvSpPr/>
          <p:nvPr/>
        </p:nvSpPr>
        <p:spPr>
          <a:xfrm>
            <a:off x="396881" y="280373"/>
            <a:ext cx="11438795" cy="1844258"/>
          </a:xfrm>
          <a:prstGeom prst="rect">
            <a:avLst/>
          </a:prstGeom>
          <a:solidFill>
            <a:srgbClr val="404040"/>
          </a:solidFill>
          <a:ln w="127000" cap="sq">
            <a:solidFill>
              <a:srgbClr val="404040"/>
            </a:solidFill>
            <a:miter/>
          </a:ln>
        </p:spPr>
        <p:txBody>
          <a:bodyPr lIns="45718" tIns="45718" rIns="45718" bIns="45718" anchor="ctr"/>
          <a:lstStyle/>
          <a:p>
            <a:pPr algn="ctr">
              <a:defRPr>
                <a:solidFill>
                  <a:srgbClr val="FFFFFF"/>
                </a:solidFill>
              </a:defRPr>
            </a:pPr>
            <a:endParaRPr/>
          </a:p>
        </p:txBody>
      </p:sp>
      <p:sp>
        <p:nvSpPr>
          <p:cNvPr id="136" name="Title 1"/>
          <p:cNvSpPr txBox="1">
            <a:spLocks noGrp="1"/>
          </p:cNvSpPr>
          <p:nvPr>
            <p:ph type="title"/>
          </p:nvPr>
        </p:nvSpPr>
        <p:spPr>
          <a:xfrm>
            <a:off x="546349" y="433545"/>
            <a:ext cx="11139859" cy="930447"/>
          </a:xfrm>
          <a:prstGeom prst="rect">
            <a:avLst/>
          </a:prstGeom>
        </p:spPr>
        <p:txBody>
          <a:bodyPr anchor="b"/>
          <a:lstStyle>
            <a:lvl1pPr algn="ctr">
              <a:defRPr b="1">
                <a:solidFill>
                  <a:srgbClr val="FFFFFF"/>
                </a:solidFill>
                <a:latin typeface="Times New Roman"/>
                <a:ea typeface="Times New Roman"/>
                <a:cs typeface="Times New Roman"/>
                <a:sym typeface="Times New Roman"/>
              </a:defRPr>
            </a:lvl1pPr>
          </a:lstStyle>
          <a:p>
            <a:r>
              <a:t>Ridge Regression Cont..</a:t>
            </a:r>
          </a:p>
        </p:txBody>
      </p:sp>
      <p:sp>
        <p:nvSpPr>
          <p:cNvPr id="137" name="Straight Connector 28"/>
          <p:cNvSpPr/>
          <p:nvPr/>
        </p:nvSpPr>
        <p:spPr>
          <a:xfrm>
            <a:off x="2230077" y="1522290"/>
            <a:ext cx="7772403" cy="3"/>
          </a:xfrm>
          <a:prstGeom prst="line">
            <a:avLst/>
          </a:prstGeom>
          <a:ln w="22225">
            <a:solidFill>
              <a:srgbClr val="D9D9D9"/>
            </a:solidFill>
            <a:miter/>
          </a:ln>
        </p:spPr>
        <p:txBody>
          <a:bodyPr lIns="45718" tIns="45718" rIns="45718" bIns="45718"/>
          <a:lstStyle/>
          <a:p>
            <a:endParaRPr/>
          </a:p>
        </p:txBody>
      </p:sp>
      <p:pic>
        <p:nvPicPr>
          <p:cNvPr id="138" name="Picture 4" descr="Picture 4"/>
          <p:cNvPicPr>
            <a:picLocks noChangeAspect="1"/>
          </p:cNvPicPr>
          <p:nvPr/>
        </p:nvPicPr>
        <p:blipFill>
          <a:blip r:embed="rId2"/>
          <a:stretch>
            <a:fillRect/>
          </a:stretch>
        </p:blipFill>
        <p:spPr>
          <a:xfrm>
            <a:off x="1040517" y="2426816"/>
            <a:ext cx="4038018" cy="3997641"/>
          </a:xfrm>
          <a:prstGeom prst="rect">
            <a:avLst/>
          </a:prstGeom>
          <a:ln w="12700">
            <a:miter lim="400000"/>
          </a:ln>
        </p:spPr>
      </p:pic>
      <p:sp>
        <p:nvSpPr>
          <p:cNvPr id="139" name="Straight Connector 30"/>
          <p:cNvSpPr/>
          <p:nvPr/>
        </p:nvSpPr>
        <p:spPr>
          <a:xfrm flipH="1">
            <a:off x="6116277" y="2596835"/>
            <a:ext cx="3" cy="3657604"/>
          </a:xfrm>
          <a:prstGeom prst="line">
            <a:avLst/>
          </a:prstGeom>
          <a:ln w="101600">
            <a:solidFill>
              <a:srgbClr val="595959"/>
            </a:solidFill>
            <a:miter/>
          </a:ln>
        </p:spPr>
        <p:txBody>
          <a:bodyPr lIns="45718" tIns="45718" rIns="45718" bIns="45718"/>
          <a:lstStyle/>
          <a:p>
            <a:endParaRPr/>
          </a:p>
        </p:txBody>
      </p:sp>
      <p:pic>
        <p:nvPicPr>
          <p:cNvPr id="140" name="Picture 6" descr="Picture 6"/>
          <p:cNvPicPr>
            <a:picLocks noChangeAspect="1"/>
          </p:cNvPicPr>
          <p:nvPr/>
        </p:nvPicPr>
        <p:blipFill>
          <a:blip r:embed="rId3"/>
          <a:stretch>
            <a:fillRect/>
          </a:stretch>
        </p:blipFill>
        <p:spPr>
          <a:xfrm>
            <a:off x="6445072" y="3934604"/>
            <a:ext cx="5455920" cy="982065"/>
          </a:xfrm>
          <a:prstGeom prst="rect">
            <a:avLst/>
          </a:prstGeom>
          <a:ln w="12700">
            <a:miter lim="400000"/>
          </a:ln>
        </p:spPr>
      </p:pic>
    </p:spTree>
  </p:cSld>
  <p:clrMapOvr>
    <a:masterClrMapping/>
  </p:clrMapOvr>
  <p:transition spd="med"/>
</p:sld>
</file>

<file path=ppt/theme/theme1.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B711D288E97D304BB4A21F318B1813DE" ma:contentTypeVersion="2" ma:contentTypeDescription="Create a new document." ma:contentTypeScope="" ma:versionID="f2e4f0fe117a26de37601f07514914c3">
  <xsd:schema xmlns:xsd="http://www.w3.org/2001/XMLSchema" xmlns:xs="http://www.w3.org/2001/XMLSchema" xmlns:p="http://schemas.microsoft.com/office/2006/metadata/properties" xmlns:ns2="802ee658-55cd-4fe8-b867-15106501e0d6" targetNamespace="http://schemas.microsoft.com/office/2006/metadata/properties" ma:root="true" ma:fieldsID="21a781b56ead437530885957cbc30c0e" ns2:_="">
    <xsd:import namespace="802ee658-55cd-4fe8-b867-15106501e0d6"/>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02ee658-55cd-4fe8-b867-15106501e0d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B4CEFA6-BC1B-4669-B4C1-61570C867429}">
  <ds:schemaRefs>
    <ds:schemaRef ds:uri="http://schemas.microsoft.com/sharepoint/v3/contenttype/forms"/>
  </ds:schemaRefs>
</ds:datastoreItem>
</file>

<file path=customXml/itemProps2.xml><?xml version="1.0" encoding="utf-8"?>
<ds:datastoreItem xmlns:ds="http://schemas.openxmlformats.org/officeDocument/2006/customXml" ds:itemID="{B8DCC228-28AC-4C0F-A28D-3C17D0E35604}">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B5BF944B-AA1C-4757-ADD4-6E6B082E9DE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02ee658-55cd-4fe8-b867-15106501e0d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0</TotalTime>
  <Words>565</Words>
  <Application>Microsoft Office PowerPoint</Application>
  <PresentationFormat>Widescreen</PresentationFormat>
  <Paragraphs>87</Paragraphs>
  <Slides>24</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24</vt:i4>
      </vt:variant>
    </vt:vector>
  </HeadingPairs>
  <TitlesOfParts>
    <vt:vector size="30" baseType="lpstr">
      <vt:lpstr>Arial</vt:lpstr>
      <vt:lpstr>Arial Rounded MT Bold</vt:lpstr>
      <vt:lpstr>Calibri</vt:lpstr>
      <vt:lpstr>Calibri Light</vt:lpstr>
      <vt:lpstr>Times New Roman</vt:lpstr>
      <vt:lpstr>Office Theme</vt:lpstr>
      <vt:lpstr>PowerPoint Presentation</vt:lpstr>
      <vt:lpstr>Team Members</vt:lpstr>
      <vt:lpstr>Introduction</vt:lpstr>
      <vt:lpstr>Dataset Info</vt:lpstr>
      <vt:lpstr>H/W Specifications</vt:lpstr>
      <vt:lpstr>Model Process</vt:lpstr>
      <vt:lpstr>Linear Regression</vt:lpstr>
      <vt:lpstr>Ridge Regression </vt:lpstr>
      <vt:lpstr>Ridge Regression Cont..</vt:lpstr>
      <vt:lpstr>Random Forest </vt:lpstr>
      <vt:lpstr>Random Forest Cont..</vt:lpstr>
      <vt:lpstr>Feature Importance</vt:lpstr>
      <vt:lpstr>Gradient Boost Tree (GBT)</vt:lpstr>
      <vt:lpstr>GBT R2/RMSE</vt:lpstr>
      <vt:lpstr>Graph of the GBT model </vt:lpstr>
      <vt:lpstr>GBT with Cross Validation </vt:lpstr>
      <vt:lpstr>Graph of the GBT with Cross Validation </vt:lpstr>
      <vt:lpstr>PowerPoint Presentation</vt:lpstr>
      <vt:lpstr>PowerPoint Presentation</vt:lpstr>
      <vt:lpstr>Recommendation Model</vt:lpstr>
      <vt:lpstr>PowerPoint Presentation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Parekh, Heta D</cp:lastModifiedBy>
  <cp:revision>4</cp:revision>
  <dcterms:modified xsi:type="dcterms:W3CDTF">2022-05-09T19:06:48Z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0x010100B711D288E97D304BB4A21F318B1813DE</vt:lpwstr>
  </property>
</Properties>
</file>